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36" r:id="rId2"/>
    <p:sldId id="333" r:id="rId3"/>
    <p:sldId id="337" r:id="rId4"/>
    <p:sldId id="347" r:id="rId5"/>
    <p:sldId id="348" r:id="rId6"/>
    <p:sldId id="349" r:id="rId7"/>
    <p:sldId id="343" r:id="rId8"/>
    <p:sldId id="344" r:id="rId9"/>
    <p:sldId id="345" r:id="rId10"/>
    <p:sldId id="346" r:id="rId11"/>
    <p:sldId id="350" r:id="rId12"/>
    <p:sldId id="339" r:id="rId13"/>
    <p:sldId id="327" r:id="rId14"/>
    <p:sldId id="351" r:id="rId15"/>
    <p:sldId id="329"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30303"/>
    <a:srgbClr val="000000"/>
    <a:srgbClr val="474B51"/>
    <a:srgbClr val="FFE809"/>
    <a:srgbClr val="FCFF93"/>
    <a:srgbClr val="D4F1A1"/>
    <a:srgbClr val="F1F5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65" d="100"/>
          <a:sy n="65" d="100"/>
        </p:scale>
        <p:origin x="828" y="6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F6013-4A95-48AD-AD51-DF960ED9F1F9}"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E8BA1-7CE3-425B-ABEE-5C320703B71B}" type="slidenum">
              <a:rPr lang="en-US" smtClean="0"/>
              <a:t>‹#›</a:t>
            </a:fld>
            <a:endParaRPr lang="en-US"/>
          </a:p>
        </p:txBody>
      </p:sp>
    </p:spTree>
    <p:extLst>
      <p:ext uri="{BB962C8B-B14F-4D97-AF65-F5344CB8AC3E}">
        <p14:creationId xmlns:p14="http://schemas.microsoft.com/office/powerpoint/2010/main" val="1086221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seanpollock?utm_source=unsplash&amp;utm_medium=referral&amp;utm_content=creditCopyTex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nsplash.com/search/photos/office-building?utm_source=unsplash&amp;utm_medium=referral&amp;utm_content=creditCopyText"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seanpollock?utm_source=unsplash&amp;utm_medium=referral&amp;utm_content=creditCopyTex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nsplash.com/search/photos/office-building?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seanpollock?utm_source=unsplash&amp;utm_medium=referral&amp;utm_content=creditCopyTex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unsplash.com/search/photos/office-building?utm_source=unsplash&amp;utm_medium=referral&amp;utm_content=creditCopyText"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seanpollock?utm_source=unsplash&amp;utm_medium=referral&amp;utm_content=creditCopyTex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unsplash.com/search/photos/office-building?utm_source=unsplash&amp;utm_medium=referral&amp;utm_content=creditCopyTex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seanpollock?utm_source=unsplash&amp;utm_medium=referral&amp;utm_content=creditCopyTex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unsplash.com/search/photos/office-building?utm_source=unsplash&amp;utm_medium=referral&amp;utm_content=creditCopyTex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seanpollock?utm_source=unsplash&amp;utm_medium=referral&amp;utm_content=creditCopyTex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unsplash.com/search/photos/office-building?utm_source=unsplash&amp;utm_medium=referral&amp;utm_content=creditCopyTex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seanpollock?utm_source=unsplash&amp;utm_medium=referral&amp;utm_content=creditCopyTex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unsplash.com/search/photos/office-building?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Sean Pollock</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a:p>
            <a:endParaRPr lang="en-US" dirty="0"/>
          </a:p>
          <a:p>
            <a:endParaRPr lang="en-ID" dirty="0"/>
          </a:p>
        </p:txBody>
      </p:sp>
      <p:sp>
        <p:nvSpPr>
          <p:cNvPr id="4" name="Slide Number Placeholder 3"/>
          <p:cNvSpPr>
            <a:spLocks noGrp="1"/>
          </p:cNvSpPr>
          <p:nvPr>
            <p:ph type="sldNum" sz="quarter" idx="5"/>
          </p:nvPr>
        </p:nvSpPr>
        <p:spPr/>
        <p:txBody>
          <a:bodyPr/>
          <a:lstStyle/>
          <a:p>
            <a:fld id="{14BE8BA1-7CE3-425B-ABEE-5C320703B71B}" type="slidenum">
              <a:rPr lang="en-US" smtClean="0"/>
              <a:t>4</a:t>
            </a:fld>
            <a:endParaRPr lang="en-US"/>
          </a:p>
        </p:txBody>
      </p:sp>
    </p:spTree>
    <p:extLst>
      <p:ext uri="{BB962C8B-B14F-4D97-AF65-F5344CB8AC3E}">
        <p14:creationId xmlns:p14="http://schemas.microsoft.com/office/powerpoint/2010/main" val="200222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Sean Pollock</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a:p>
            <a:endParaRPr lang="en-US" dirty="0"/>
          </a:p>
          <a:p>
            <a:endParaRPr lang="en-ID" dirty="0"/>
          </a:p>
        </p:txBody>
      </p:sp>
      <p:sp>
        <p:nvSpPr>
          <p:cNvPr id="4" name="Slide Number Placeholder 3"/>
          <p:cNvSpPr>
            <a:spLocks noGrp="1"/>
          </p:cNvSpPr>
          <p:nvPr>
            <p:ph type="sldNum" sz="quarter" idx="5"/>
          </p:nvPr>
        </p:nvSpPr>
        <p:spPr/>
        <p:txBody>
          <a:bodyPr/>
          <a:lstStyle/>
          <a:p>
            <a:fld id="{14BE8BA1-7CE3-425B-ABEE-5C320703B71B}" type="slidenum">
              <a:rPr lang="en-US" smtClean="0"/>
              <a:t>5</a:t>
            </a:fld>
            <a:endParaRPr lang="en-US"/>
          </a:p>
        </p:txBody>
      </p:sp>
    </p:spTree>
    <p:extLst>
      <p:ext uri="{BB962C8B-B14F-4D97-AF65-F5344CB8AC3E}">
        <p14:creationId xmlns:p14="http://schemas.microsoft.com/office/powerpoint/2010/main" val="36842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Sean Pollock</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a:p>
            <a:endParaRPr lang="en-US" dirty="0"/>
          </a:p>
          <a:p>
            <a:endParaRPr lang="en-ID" dirty="0"/>
          </a:p>
        </p:txBody>
      </p:sp>
      <p:sp>
        <p:nvSpPr>
          <p:cNvPr id="4" name="Slide Number Placeholder 3"/>
          <p:cNvSpPr>
            <a:spLocks noGrp="1"/>
          </p:cNvSpPr>
          <p:nvPr>
            <p:ph type="sldNum" sz="quarter" idx="5"/>
          </p:nvPr>
        </p:nvSpPr>
        <p:spPr/>
        <p:txBody>
          <a:bodyPr/>
          <a:lstStyle/>
          <a:p>
            <a:fld id="{14BE8BA1-7CE3-425B-ABEE-5C320703B71B}" type="slidenum">
              <a:rPr lang="en-US" smtClean="0"/>
              <a:t>7</a:t>
            </a:fld>
            <a:endParaRPr lang="en-US"/>
          </a:p>
        </p:txBody>
      </p:sp>
    </p:spTree>
    <p:extLst>
      <p:ext uri="{BB962C8B-B14F-4D97-AF65-F5344CB8AC3E}">
        <p14:creationId xmlns:p14="http://schemas.microsoft.com/office/powerpoint/2010/main" val="676604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Sean Pollock</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a:p>
            <a:endParaRPr lang="en-US" dirty="0"/>
          </a:p>
          <a:p>
            <a:endParaRPr lang="en-ID" dirty="0"/>
          </a:p>
        </p:txBody>
      </p:sp>
      <p:sp>
        <p:nvSpPr>
          <p:cNvPr id="4" name="Slide Number Placeholder 3"/>
          <p:cNvSpPr>
            <a:spLocks noGrp="1"/>
          </p:cNvSpPr>
          <p:nvPr>
            <p:ph type="sldNum" sz="quarter" idx="5"/>
          </p:nvPr>
        </p:nvSpPr>
        <p:spPr/>
        <p:txBody>
          <a:bodyPr/>
          <a:lstStyle/>
          <a:p>
            <a:fld id="{14BE8BA1-7CE3-425B-ABEE-5C320703B71B}" type="slidenum">
              <a:rPr lang="en-US" smtClean="0"/>
              <a:t>8</a:t>
            </a:fld>
            <a:endParaRPr lang="en-US"/>
          </a:p>
        </p:txBody>
      </p:sp>
    </p:spTree>
    <p:extLst>
      <p:ext uri="{BB962C8B-B14F-4D97-AF65-F5344CB8AC3E}">
        <p14:creationId xmlns:p14="http://schemas.microsoft.com/office/powerpoint/2010/main" val="256736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Sean Pollock</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a:p>
            <a:endParaRPr lang="en-US" dirty="0"/>
          </a:p>
          <a:p>
            <a:endParaRPr lang="en-ID" dirty="0"/>
          </a:p>
        </p:txBody>
      </p:sp>
      <p:sp>
        <p:nvSpPr>
          <p:cNvPr id="4" name="Slide Number Placeholder 3"/>
          <p:cNvSpPr>
            <a:spLocks noGrp="1"/>
          </p:cNvSpPr>
          <p:nvPr>
            <p:ph type="sldNum" sz="quarter" idx="5"/>
          </p:nvPr>
        </p:nvSpPr>
        <p:spPr/>
        <p:txBody>
          <a:bodyPr/>
          <a:lstStyle/>
          <a:p>
            <a:fld id="{14BE8BA1-7CE3-425B-ABEE-5C320703B71B}" type="slidenum">
              <a:rPr lang="en-US" smtClean="0"/>
              <a:t>9</a:t>
            </a:fld>
            <a:endParaRPr lang="en-US"/>
          </a:p>
        </p:txBody>
      </p:sp>
    </p:spTree>
    <p:extLst>
      <p:ext uri="{BB962C8B-B14F-4D97-AF65-F5344CB8AC3E}">
        <p14:creationId xmlns:p14="http://schemas.microsoft.com/office/powerpoint/2010/main" val="193444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Sean Pollock</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a:p>
            <a:endParaRPr lang="en-US" dirty="0"/>
          </a:p>
          <a:p>
            <a:endParaRPr lang="en-ID" dirty="0"/>
          </a:p>
        </p:txBody>
      </p:sp>
      <p:sp>
        <p:nvSpPr>
          <p:cNvPr id="4" name="Slide Number Placeholder 3"/>
          <p:cNvSpPr>
            <a:spLocks noGrp="1"/>
          </p:cNvSpPr>
          <p:nvPr>
            <p:ph type="sldNum" sz="quarter" idx="5"/>
          </p:nvPr>
        </p:nvSpPr>
        <p:spPr/>
        <p:txBody>
          <a:bodyPr/>
          <a:lstStyle/>
          <a:p>
            <a:fld id="{14BE8BA1-7CE3-425B-ABEE-5C320703B71B}" type="slidenum">
              <a:rPr lang="en-US" smtClean="0"/>
              <a:t>10</a:t>
            </a:fld>
            <a:endParaRPr lang="en-US"/>
          </a:p>
        </p:txBody>
      </p:sp>
    </p:spTree>
    <p:extLst>
      <p:ext uri="{BB962C8B-B14F-4D97-AF65-F5344CB8AC3E}">
        <p14:creationId xmlns:p14="http://schemas.microsoft.com/office/powerpoint/2010/main" val="260371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4BE8BA1-7CE3-425B-ABEE-5C320703B71B}" type="slidenum">
              <a:rPr lang="en-US" smtClean="0"/>
              <a:t>13</a:t>
            </a:fld>
            <a:endParaRPr lang="en-US"/>
          </a:p>
        </p:txBody>
      </p:sp>
    </p:spTree>
    <p:extLst>
      <p:ext uri="{BB962C8B-B14F-4D97-AF65-F5344CB8AC3E}">
        <p14:creationId xmlns:p14="http://schemas.microsoft.com/office/powerpoint/2010/main" val="23809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Sean Pollock</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a:p>
            <a:endParaRPr lang="en-US" dirty="0"/>
          </a:p>
          <a:p>
            <a:endParaRPr lang="en-ID" dirty="0"/>
          </a:p>
        </p:txBody>
      </p:sp>
      <p:sp>
        <p:nvSpPr>
          <p:cNvPr id="4" name="Slide Number Placeholder 3"/>
          <p:cNvSpPr>
            <a:spLocks noGrp="1"/>
          </p:cNvSpPr>
          <p:nvPr>
            <p:ph type="sldNum" sz="quarter" idx="5"/>
          </p:nvPr>
        </p:nvSpPr>
        <p:spPr/>
        <p:txBody>
          <a:bodyPr/>
          <a:lstStyle/>
          <a:p>
            <a:fld id="{14BE8BA1-7CE3-425B-ABEE-5C320703B71B}" type="slidenum">
              <a:rPr lang="en-US" smtClean="0"/>
              <a:t>16</a:t>
            </a:fld>
            <a:endParaRPr lang="en-US"/>
          </a:p>
        </p:txBody>
      </p:sp>
    </p:spTree>
    <p:extLst>
      <p:ext uri="{BB962C8B-B14F-4D97-AF65-F5344CB8AC3E}">
        <p14:creationId xmlns:p14="http://schemas.microsoft.com/office/powerpoint/2010/main" val="111055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C1CF-DCAD-4129-8E31-A4B14ED8D2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BF4147-447A-4CC1-8600-D0AB098917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8897B7-1065-4CD0-89B2-76280F1D5C55}"/>
              </a:ext>
            </a:extLst>
          </p:cNvPr>
          <p:cNvSpPr>
            <a:spLocks noGrp="1"/>
          </p:cNvSpPr>
          <p:nvPr>
            <p:ph type="dt" sz="half" idx="10"/>
          </p:nvPr>
        </p:nvSpPr>
        <p:spPr>
          <a:xfrm>
            <a:off x="838200" y="6309360"/>
            <a:ext cx="2743200" cy="412115"/>
          </a:xfrm>
        </p:spPr>
        <p:txBody>
          <a:bodyPr/>
          <a:lstStyle/>
          <a:p>
            <a:fld id="{9957E9A8-E8CC-49FD-87CA-4CAA8378A33F}" type="datetime1">
              <a:rPr lang="en-US" smtClean="0"/>
              <a:t>11/6/2020</a:t>
            </a:fld>
            <a:endParaRPr lang="en-US"/>
          </a:p>
        </p:txBody>
      </p:sp>
      <p:sp>
        <p:nvSpPr>
          <p:cNvPr id="5" name="Footer Placeholder 4">
            <a:extLst>
              <a:ext uri="{FF2B5EF4-FFF2-40B4-BE49-F238E27FC236}">
                <a16:creationId xmlns:a16="http://schemas.microsoft.com/office/drawing/2014/main" id="{6E75846D-ADBD-4B9F-A031-338A34E2E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DC667-02C7-4ECB-BC7B-63FA244ADBC9}"/>
              </a:ext>
            </a:extLst>
          </p:cNvPr>
          <p:cNvSpPr>
            <a:spLocks noGrp="1"/>
          </p:cNvSpPr>
          <p:nvPr>
            <p:ph type="sldNum" sz="quarter" idx="12"/>
          </p:nvPr>
        </p:nvSpPr>
        <p:spPr>
          <a:xfrm>
            <a:off x="8610600" y="6356350"/>
            <a:ext cx="2743200" cy="365125"/>
          </a:xfrm>
          <a:prstGeom prst="rect">
            <a:avLst/>
          </a:prstGeom>
        </p:spPr>
        <p:txBody>
          <a:bodyPr/>
          <a:lstStyle/>
          <a:p>
            <a:fld id="{2745C2C1-43AE-4748-AE73-76A74359E3A8}" type="slidenum">
              <a:rPr lang="en-US" smtClean="0"/>
              <a:t>‹#›</a:t>
            </a:fld>
            <a:endParaRPr lang="en-US"/>
          </a:p>
        </p:txBody>
      </p:sp>
    </p:spTree>
    <p:extLst>
      <p:ext uri="{BB962C8B-B14F-4D97-AF65-F5344CB8AC3E}">
        <p14:creationId xmlns:p14="http://schemas.microsoft.com/office/powerpoint/2010/main" val="69507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A74FD-03BE-40E3-86BB-E114025108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587C7F-2ECC-4AAB-9AC1-B9A9D426D2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A722E-D065-4353-BB1A-9B2573C79C23}"/>
              </a:ext>
            </a:extLst>
          </p:cNvPr>
          <p:cNvSpPr>
            <a:spLocks noGrp="1"/>
          </p:cNvSpPr>
          <p:nvPr>
            <p:ph type="dt" sz="half" idx="10"/>
          </p:nvPr>
        </p:nvSpPr>
        <p:spPr/>
        <p:txBody>
          <a:bodyPr/>
          <a:lstStyle/>
          <a:p>
            <a:fld id="{98DEA70C-E963-4855-9C31-9BB681EF859E}" type="datetime1">
              <a:rPr lang="en-US" smtClean="0"/>
              <a:t>11/6/2020</a:t>
            </a:fld>
            <a:endParaRPr lang="en-US"/>
          </a:p>
        </p:txBody>
      </p:sp>
      <p:sp>
        <p:nvSpPr>
          <p:cNvPr id="5" name="Footer Placeholder 4">
            <a:extLst>
              <a:ext uri="{FF2B5EF4-FFF2-40B4-BE49-F238E27FC236}">
                <a16:creationId xmlns:a16="http://schemas.microsoft.com/office/drawing/2014/main" id="{2AB43155-E106-49B0-827C-7586599D2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473C2-BFB6-406D-B1DE-EA747213595D}"/>
              </a:ext>
            </a:extLst>
          </p:cNvPr>
          <p:cNvSpPr>
            <a:spLocks noGrp="1"/>
          </p:cNvSpPr>
          <p:nvPr>
            <p:ph type="sldNum" sz="quarter" idx="12"/>
          </p:nvPr>
        </p:nvSpPr>
        <p:spPr>
          <a:xfrm>
            <a:off x="8610600" y="6356350"/>
            <a:ext cx="2743200" cy="365125"/>
          </a:xfrm>
          <a:prstGeom prst="rect">
            <a:avLst/>
          </a:prstGeom>
        </p:spPr>
        <p:txBody>
          <a:bodyPr/>
          <a:lstStyle/>
          <a:p>
            <a:fld id="{2745C2C1-43AE-4748-AE73-76A74359E3A8}" type="slidenum">
              <a:rPr lang="en-US" smtClean="0"/>
              <a:t>‹#›</a:t>
            </a:fld>
            <a:endParaRPr lang="en-US"/>
          </a:p>
        </p:txBody>
      </p:sp>
    </p:spTree>
    <p:extLst>
      <p:ext uri="{BB962C8B-B14F-4D97-AF65-F5344CB8AC3E}">
        <p14:creationId xmlns:p14="http://schemas.microsoft.com/office/powerpoint/2010/main" val="95529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016550-F630-4C88-897F-0A849A3C69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5FDE80-9397-4B72-A125-612DB47115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77E0A-1600-4ABC-B881-DEB106970791}"/>
              </a:ext>
            </a:extLst>
          </p:cNvPr>
          <p:cNvSpPr>
            <a:spLocks noGrp="1"/>
          </p:cNvSpPr>
          <p:nvPr>
            <p:ph type="dt" sz="half" idx="10"/>
          </p:nvPr>
        </p:nvSpPr>
        <p:spPr/>
        <p:txBody>
          <a:bodyPr/>
          <a:lstStyle/>
          <a:p>
            <a:fld id="{745F3C1E-4497-40F2-95B4-290C7DF0FFC1}" type="datetime1">
              <a:rPr lang="en-US" smtClean="0"/>
              <a:t>11/6/2020</a:t>
            </a:fld>
            <a:endParaRPr lang="en-US"/>
          </a:p>
        </p:txBody>
      </p:sp>
      <p:sp>
        <p:nvSpPr>
          <p:cNvPr id="5" name="Footer Placeholder 4">
            <a:extLst>
              <a:ext uri="{FF2B5EF4-FFF2-40B4-BE49-F238E27FC236}">
                <a16:creationId xmlns:a16="http://schemas.microsoft.com/office/drawing/2014/main" id="{4A222000-4866-4FE4-9384-5BE3F7CAC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6C325-6271-44F5-B35F-4EB81932790C}"/>
              </a:ext>
            </a:extLst>
          </p:cNvPr>
          <p:cNvSpPr>
            <a:spLocks noGrp="1"/>
          </p:cNvSpPr>
          <p:nvPr>
            <p:ph type="sldNum" sz="quarter" idx="12"/>
          </p:nvPr>
        </p:nvSpPr>
        <p:spPr>
          <a:xfrm>
            <a:off x="8610600" y="6356350"/>
            <a:ext cx="2743200" cy="365125"/>
          </a:xfrm>
          <a:prstGeom prst="rect">
            <a:avLst/>
          </a:prstGeom>
        </p:spPr>
        <p:txBody>
          <a:bodyPr/>
          <a:lstStyle/>
          <a:p>
            <a:fld id="{2745C2C1-43AE-4748-AE73-76A74359E3A8}" type="slidenum">
              <a:rPr lang="en-US" smtClean="0"/>
              <a:t>‹#›</a:t>
            </a:fld>
            <a:endParaRPr lang="en-US"/>
          </a:p>
        </p:txBody>
      </p:sp>
    </p:spTree>
    <p:extLst>
      <p:ext uri="{BB962C8B-B14F-4D97-AF65-F5344CB8AC3E}">
        <p14:creationId xmlns:p14="http://schemas.microsoft.com/office/powerpoint/2010/main" val="3102908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E101AFE-5A7E-4AC4-9056-2C5E1A5FD5F2}" type="datetimeFigureOut">
              <a:rPr lang="en-IN" smtClean="0"/>
              <a:t>06-11-2020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C1A696-752F-445C-BAD9-7F585469FB66}" type="slidenum">
              <a:rPr lang="en-IN" smtClean="0"/>
              <a:t>‹#›</a:t>
            </a:fld>
            <a:endParaRPr lang="en-IN"/>
          </a:p>
        </p:txBody>
      </p:sp>
    </p:spTree>
    <p:extLst>
      <p:ext uri="{BB962C8B-B14F-4D97-AF65-F5344CB8AC3E}">
        <p14:creationId xmlns:p14="http://schemas.microsoft.com/office/powerpoint/2010/main" val="823895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A2E39D5-4E7C-4DE1-946F-BFBD70BE04EF}"/>
              </a:ext>
            </a:extLst>
          </p:cNvPr>
          <p:cNvSpPr>
            <a:spLocks noGrp="1"/>
          </p:cNvSpPr>
          <p:nvPr>
            <p:ph type="dt" sz="half" idx="10"/>
          </p:nvPr>
        </p:nvSpPr>
        <p:spPr/>
        <p:txBody>
          <a:bodyPr/>
          <a:lstStyle/>
          <a:p>
            <a:fld id="{74A0000C-5043-4753-9555-79B001BB5660}" type="datetime1">
              <a:rPr lang="en-US" smtClean="0"/>
              <a:t>11/6/2020</a:t>
            </a:fld>
            <a:endParaRPr lang="en-US"/>
          </a:p>
        </p:txBody>
      </p:sp>
      <p:sp>
        <p:nvSpPr>
          <p:cNvPr id="5" name="Footer Placeholder 4">
            <a:extLst>
              <a:ext uri="{FF2B5EF4-FFF2-40B4-BE49-F238E27FC236}">
                <a16:creationId xmlns:a16="http://schemas.microsoft.com/office/drawing/2014/main" id="{F4F91887-30F2-48D4-A483-91E74FE5B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FF4D3-FAD5-4218-9E7C-57C766B3D18B}"/>
              </a:ext>
            </a:extLst>
          </p:cNvPr>
          <p:cNvSpPr>
            <a:spLocks noGrp="1"/>
          </p:cNvSpPr>
          <p:nvPr>
            <p:ph type="sldNum" sz="quarter" idx="12"/>
          </p:nvPr>
        </p:nvSpPr>
        <p:spPr>
          <a:xfrm>
            <a:off x="11169353" y="6282531"/>
            <a:ext cx="645919" cy="365125"/>
          </a:xfrm>
          <a:prstGeom prst="rect">
            <a:avLst/>
          </a:prstGeom>
        </p:spPr>
        <p:txBody>
          <a:bodyPr/>
          <a:lstStyle>
            <a:lvl1pPr>
              <a:defRPr sz="2000" b="1">
                <a:solidFill>
                  <a:schemeClr val="tx1"/>
                </a:solidFill>
              </a:defRPr>
            </a:lvl1pPr>
          </a:lstStyle>
          <a:p>
            <a:fld id="{2745C2C1-43AE-4748-AE73-76A74359E3A8}" type="slidenum">
              <a:rPr lang="en-US" smtClean="0"/>
              <a:pPr/>
              <a:t>‹#›</a:t>
            </a:fld>
            <a:endParaRPr lang="en-US"/>
          </a:p>
        </p:txBody>
      </p:sp>
      <p:cxnSp>
        <p:nvCxnSpPr>
          <p:cNvPr id="8" name="Straight Connector 7">
            <a:extLst>
              <a:ext uri="{FF2B5EF4-FFF2-40B4-BE49-F238E27FC236}">
                <a16:creationId xmlns:a16="http://schemas.microsoft.com/office/drawing/2014/main" id="{A7D8D7DC-BCAC-4AAC-B351-785AC609DD3C}"/>
              </a:ext>
            </a:extLst>
          </p:cNvPr>
          <p:cNvCxnSpPr>
            <a:cxnSpLocks/>
          </p:cNvCxnSpPr>
          <p:nvPr userDrawn="1"/>
        </p:nvCxnSpPr>
        <p:spPr>
          <a:xfrm>
            <a:off x="11870041" y="6379926"/>
            <a:ext cx="0" cy="17033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9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A2E39D5-4E7C-4DE1-946F-BFBD70BE04EF}"/>
              </a:ext>
            </a:extLst>
          </p:cNvPr>
          <p:cNvSpPr>
            <a:spLocks noGrp="1"/>
          </p:cNvSpPr>
          <p:nvPr>
            <p:ph type="dt" sz="half" idx="10"/>
          </p:nvPr>
        </p:nvSpPr>
        <p:spPr/>
        <p:txBody>
          <a:bodyPr/>
          <a:lstStyle/>
          <a:p>
            <a:fld id="{74A0000C-5043-4753-9555-79B001BB5660}" type="datetime1">
              <a:rPr lang="en-US" smtClean="0"/>
              <a:t>11/6/2020</a:t>
            </a:fld>
            <a:endParaRPr lang="en-US"/>
          </a:p>
        </p:txBody>
      </p:sp>
      <p:sp>
        <p:nvSpPr>
          <p:cNvPr id="5" name="Footer Placeholder 4">
            <a:extLst>
              <a:ext uri="{FF2B5EF4-FFF2-40B4-BE49-F238E27FC236}">
                <a16:creationId xmlns:a16="http://schemas.microsoft.com/office/drawing/2014/main" id="{F4F91887-30F2-48D4-A483-91E74FE5B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FF4D3-FAD5-4218-9E7C-57C766B3D18B}"/>
              </a:ext>
            </a:extLst>
          </p:cNvPr>
          <p:cNvSpPr>
            <a:spLocks noGrp="1"/>
          </p:cNvSpPr>
          <p:nvPr>
            <p:ph type="sldNum" sz="quarter" idx="12"/>
          </p:nvPr>
        </p:nvSpPr>
        <p:spPr>
          <a:xfrm>
            <a:off x="11169353" y="6282531"/>
            <a:ext cx="645919" cy="365125"/>
          </a:xfrm>
          <a:prstGeom prst="rect">
            <a:avLst/>
          </a:prstGeom>
        </p:spPr>
        <p:txBody>
          <a:bodyPr/>
          <a:lstStyle>
            <a:lvl1pPr>
              <a:defRPr sz="2000" b="1">
                <a:solidFill>
                  <a:schemeClr val="tx1"/>
                </a:solidFill>
              </a:defRPr>
            </a:lvl1pPr>
          </a:lstStyle>
          <a:p>
            <a:fld id="{2745C2C1-43AE-4748-AE73-76A74359E3A8}" type="slidenum">
              <a:rPr lang="en-US" smtClean="0"/>
              <a:pPr/>
              <a:t>‹#›</a:t>
            </a:fld>
            <a:endParaRPr lang="en-US"/>
          </a:p>
        </p:txBody>
      </p:sp>
      <p:cxnSp>
        <p:nvCxnSpPr>
          <p:cNvPr id="8" name="Straight Connector 7">
            <a:extLst>
              <a:ext uri="{FF2B5EF4-FFF2-40B4-BE49-F238E27FC236}">
                <a16:creationId xmlns:a16="http://schemas.microsoft.com/office/drawing/2014/main" id="{A7D8D7DC-BCAC-4AAC-B351-785AC609DD3C}"/>
              </a:ext>
            </a:extLst>
          </p:cNvPr>
          <p:cNvCxnSpPr>
            <a:cxnSpLocks/>
          </p:cNvCxnSpPr>
          <p:nvPr userDrawn="1"/>
        </p:nvCxnSpPr>
        <p:spPr>
          <a:xfrm>
            <a:off x="11870041" y="6379926"/>
            <a:ext cx="0" cy="17033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35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E429-A53B-409D-8397-66E33A2F25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F61557-257A-4EA5-BC5F-6B4C52EE3A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87F098-FDBF-4DEE-9A57-E7C9D63FAB42}"/>
              </a:ext>
            </a:extLst>
          </p:cNvPr>
          <p:cNvSpPr>
            <a:spLocks noGrp="1"/>
          </p:cNvSpPr>
          <p:nvPr>
            <p:ph type="dt" sz="half" idx="10"/>
          </p:nvPr>
        </p:nvSpPr>
        <p:spPr/>
        <p:txBody>
          <a:bodyPr/>
          <a:lstStyle/>
          <a:p>
            <a:fld id="{DB2F3D7F-5E34-4415-8DCC-04C075DF5947}" type="datetime1">
              <a:rPr lang="en-US" smtClean="0"/>
              <a:t>11/6/2020</a:t>
            </a:fld>
            <a:endParaRPr lang="en-US"/>
          </a:p>
        </p:txBody>
      </p:sp>
      <p:sp>
        <p:nvSpPr>
          <p:cNvPr id="5" name="Footer Placeholder 4">
            <a:extLst>
              <a:ext uri="{FF2B5EF4-FFF2-40B4-BE49-F238E27FC236}">
                <a16:creationId xmlns:a16="http://schemas.microsoft.com/office/drawing/2014/main" id="{946F3393-A67F-4A91-98E9-020586B4A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A1493-4596-4403-BD8A-CFFB88571DFD}"/>
              </a:ext>
            </a:extLst>
          </p:cNvPr>
          <p:cNvSpPr>
            <a:spLocks noGrp="1"/>
          </p:cNvSpPr>
          <p:nvPr>
            <p:ph type="sldNum" sz="quarter" idx="12"/>
          </p:nvPr>
        </p:nvSpPr>
        <p:spPr>
          <a:xfrm>
            <a:off x="8610600" y="6356350"/>
            <a:ext cx="2743200" cy="365125"/>
          </a:xfrm>
          <a:prstGeom prst="rect">
            <a:avLst/>
          </a:prstGeom>
        </p:spPr>
        <p:txBody>
          <a:bodyPr/>
          <a:lstStyle/>
          <a:p>
            <a:fld id="{2745C2C1-43AE-4748-AE73-76A74359E3A8}" type="slidenum">
              <a:rPr lang="en-US" smtClean="0"/>
              <a:t>‹#›</a:t>
            </a:fld>
            <a:endParaRPr lang="en-US"/>
          </a:p>
        </p:txBody>
      </p:sp>
    </p:spTree>
    <p:extLst>
      <p:ext uri="{BB962C8B-B14F-4D97-AF65-F5344CB8AC3E}">
        <p14:creationId xmlns:p14="http://schemas.microsoft.com/office/powerpoint/2010/main" val="240590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D1BD-6894-4D3E-8FEA-F0605EFE7F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15B67E-B367-4CC5-B2E8-C411C3C05A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432EBC-8DCC-47E4-A9C9-71C4AA3DF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9F2D0A-3952-4892-A7A7-D731867A8170}"/>
              </a:ext>
            </a:extLst>
          </p:cNvPr>
          <p:cNvSpPr>
            <a:spLocks noGrp="1"/>
          </p:cNvSpPr>
          <p:nvPr>
            <p:ph type="dt" sz="half" idx="10"/>
          </p:nvPr>
        </p:nvSpPr>
        <p:spPr/>
        <p:txBody>
          <a:bodyPr/>
          <a:lstStyle/>
          <a:p>
            <a:fld id="{FDBF16B7-BA29-4655-AF1F-7B033BCB5E15}" type="datetime1">
              <a:rPr lang="en-US" smtClean="0"/>
              <a:t>11/6/2020</a:t>
            </a:fld>
            <a:endParaRPr lang="en-US"/>
          </a:p>
        </p:txBody>
      </p:sp>
      <p:sp>
        <p:nvSpPr>
          <p:cNvPr id="6" name="Footer Placeholder 5">
            <a:extLst>
              <a:ext uri="{FF2B5EF4-FFF2-40B4-BE49-F238E27FC236}">
                <a16:creationId xmlns:a16="http://schemas.microsoft.com/office/drawing/2014/main" id="{050289EE-A6B6-4911-AC86-5AF270B14C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E5D71-CCE7-4861-AB64-F4C0E19B9F6C}"/>
              </a:ext>
            </a:extLst>
          </p:cNvPr>
          <p:cNvSpPr>
            <a:spLocks noGrp="1"/>
          </p:cNvSpPr>
          <p:nvPr>
            <p:ph type="sldNum" sz="quarter" idx="12"/>
          </p:nvPr>
        </p:nvSpPr>
        <p:spPr>
          <a:xfrm>
            <a:off x="8610600" y="6356350"/>
            <a:ext cx="2743200" cy="365125"/>
          </a:xfrm>
          <a:prstGeom prst="rect">
            <a:avLst/>
          </a:prstGeom>
        </p:spPr>
        <p:txBody>
          <a:bodyPr/>
          <a:lstStyle/>
          <a:p>
            <a:fld id="{2745C2C1-43AE-4748-AE73-76A74359E3A8}" type="slidenum">
              <a:rPr lang="en-US" smtClean="0"/>
              <a:t>‹#›</a:t>
            </a:fld>
            <a:endParaRPr lang="en-US"/>
          </a:p>
        </p:txBody>
      </p:sp>
    </p:spTree>
    <p:extLst>
      <p:ext uri="{BB962C8B-B14F-4D97-AF65-F5344CB8AC3E}">
        <p14:creationId xmlns:p14="http://schemas.microsoft.com/office/powerpoint/2010/main" val="199215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050B3-761F-46C0-B1A7-CB88EBF2A5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5CC1AD-2203-4328-AD55-07694ADE44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A1BC3E-F6CF-48FF-82F6-93D70B3592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FEC65D-F447-4051-A17F-B5734FB039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8E2AAD-C956-40F6-A2D3-B8EFEC7848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CF8F85-006B-4920-A38E-3E91E1D53F82}"/>
              </a:ext>
            </a:extLst>
          </p:cNvPr>
          <p:cNvSpPr>
            <a:spLocks noGrp="1"/>
          </p:cNvSpPr>
          <p:nvPr>
            <p:ph type="dt" sz="half" idx="10"/>
          </p:nvPr>
        </p:nvSpPr>
        <p:spPr/>
        <p:txBody>
          <a:bodyPr/>
          <a:lstStyle/>
          <a:p>
            <a:fld id="{AEB796DE-1A4B-4B13-9126-275A5495D276}" type="datetime1">
              <a:rPr lang="en-US" smtClean="0"/>
              <a:t>11/6/2020</a:t>
            </a:fld>
            <a:endParaRPr lang="en-US"/>
          </a:p>
        </p:txBody>
      </p:sp>
      <p:sp>
        <p:nvSpPr>
          <p:cNvPr id="8" name="Footer Placeholder 7">
            <a:extLst>
              <a:ext uri="{FF2B5EF4-FFF2-40B4-BE49-F238E27FC236}">
                <a16:creationId xmlns:a16="http://schemas.microsoft.com/office/drawing/2014/main" id="{877569FD-1E1A-4BD0-B9E2-CA5201E40D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DD2476-8662-43F1-8433-94646588098A}"/>
              </a:ext>
            </a:extLst>
          </p:cNvPr>
          <p:cNvSpPr>
            <a:spLocks noGrp="1"/>
          </p:cNvSpPr>
          <p:nvPr>
            <p:ph type="sldNum" sz="quarter" idx="12"/>
          </p:nvPr>
        </p:nvSpPr>
        <p:spPr>
          <a:xfrm>
            <a:off x="8610600" y="6356350"/>
            <a:ext cx="2743200" cy="365125"/>
          </a:xfrm>
          <a:prstGeom prst="rect">
            <a:avLst/>
          </a:prstGeom>
        </p:spPr>
        <p:txBody>
          <a:bodyPr/>
          <a:lstStyle/>
          <a:p>
            <a:fld id="{2745C2C1-43AE-4748-AE73-76A74359E3A8}" type="slidenum">
              <a:rPr lang="en-US" smtClean="0"/>
              <a:t>‹#›</a:t>
            </a:fld>
            <a:endParaRPr lang="en-US"/>
          </a:p>
        </p:txBody>
      </p:sp>
    </p:spTree>
    <p:extLst>
      <p:ext uri="{BB962C8B-B14F-4D97-AF65-F5344CB8AC3E}">
        <p14:creationId xmlns:p14="http://schemas.microsoft.com/office/powerpoint/2010/main" val="227152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8C95-B585-461A-9546-EDFB7E58FF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240C27-DF1F-4B59-9F27-B22029ADE196}"/>
              </a:ext>
            </a:extLst>
          </p:cNvPr>
          <p:cNvSpPr>
            <a:spLocks noGrp="1"/>
          </p:cNvSpPr>
          <p:nvPr>
            <p:ph type="dt" sz="half" idx="10"/>
          </p:nvPr>
        </p:nvSpPr>
        <p:spPr/>
        <p:txBody>
          <a:bodyPr/>
          <a:lstStyle/>
          <a:p>
            <a:fld id="{54BCA488-9D24-41C3-B0B7-E27B7E592F0D}" type="datetime1">
              <a:rPr lang="en-US" smtClean="0"/>
              <a:t>11/6/2020</a:t>
            </a:fld>
            <a:endParaRPr lang="en-US"/>
          </a:p>
        </p:txBody>
      </p:sp>
      <p:sp>
        <p:nvSpPr>
          <p:cNvPr id="4" name="Footer Placeholder 3">
            <a:extLst>
              <a:ext uri="{FF2B5EF4-FFF2-40B4-BE49-F238E27FC236}">
                <a16:creationId xmlns:a16="http://schemas.microsoft.com/office/drawing/2014/main" id="{ADED56BF-EB21-4DA0-B3D4-469BFB948E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230F6E-F55B-4002-8EDF-69CD1BD7ABBF}"/>
              </a:ext>
            </a:extLst>
          </p:cNvPr>
          <p:cNvSpPr>
            <a:spLocks noGrp="1"/>
          </p:cNvSpPr>
          <p:nvPr>
            <p:ph type="sldNum" sz="quarter" idx="12"/>
          </p:nvPr>
        </p:nvSpPr>
        <p:spPr>
          <a:xfrm>
            <a:off x="8610600" y="6356350"/>
            <a:ext cx="2743200" cy="365125"/>
          </a:xfrm>
          <a:prstGeom prst="rect">
            <a:avLst/>
          </a:prstGeom>
        </p:spPr>
        <p:txBody>
          <a:bodyPr/>
          <a:lstStyle/>
          <a:p>
            <a:fld id="{2745C2C1-43AE-4748-AE73-76A74359E3A8}" type="slidenum">
              <a:rPr lang="en-US" smtClean="0"/>
              <a:t>‹#›</a:t>
            </a:fld>
            <a:endParaRPr lang="en-US"/>
          </a:p>
        </p:txBody>
      </p:sp>
    </p:spTree>
    <p:extLst>
      <p:ext uri="{BB962C8B-B14F-4D97-AF65-F5344CB8AC3E}">
        <p14:creationId xmlns:p14="http://schemas.microsoft.com/office/powerpoint/2010/main" val="59221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056A-4070-4BC1-967F-DC1A4144826A}"/>
              </a:ext>
            </a:extLst>
          </p:cNvPr>
          <p:cNvSpPr>
            <a:spLocks noGrp="1"/>
          </p:cNvSpPr>
          <p:nvPr>
            <p:ph type="dt" sz="half" idx="10"/>
          </p:nvPr>
        </p:nvSpPr>
        <p:spPr/>
        <p:txBody>
          <a:bodyPr/>
          <a:lstStyle/>
          <a:p>
            <a:fld id="{BE43F45A-EAFC-4C30-80CF-61DC6ED78DC3}" type="datetime1">
              <a:rPr lang="en-US" smtClean="0"/>
              <a:t>11/6/2020</a:t>
            </a:fld>
            <a:endParaRPr lang="en-US"/>
          </a:p>
        </p:txBody>
      </p:sp>
      <p:sp>
        <p:nvSpPr>
          <p:cNvPr id="3" name="Footer Placeholder 2">
            <a:extLst>
              <a:ext uri="{FF2B5EF4-FFF2-40B4-BE49-F238E27FC236}">
                <a16:creationId xmlns:a16="http://schemas.microsoft.com/office/drawing/2014/main" id="{8B3CB805-88B5-4514-B1D4-B1D23A37EF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8A8BF5-5FD8-4216-B8C3-81CB98CF803B}"/>
              </a:ext>
            </a:extLst>
          </p:cNvPr>
          <p:cNvSpPr>
            <a:spLocks noGrp="1"/>
          </p:cNvSpPr>
          <p:nvPr>
            <p:ph type="sldNum" sz="quarter" idx="12"/>
          </p:nvPr>
        </p:nvSpPr>
        <p:spPr>
          <a:xfrm>
            <a:off x="8610600" y="6356350"/>
            <a:ext cx="2743200" cy="365125"/>
          </a:xfrm>
          <a:prstGeom prst="rect">
            <a:avLst/>
          </a:prstGeom>
        </p:spPr>
        <p:txBody>
          <a:bodyPr/>
          <a:lstStyle/>
          <a:p>
            <a:fld id="{2745C2C1-43AE-4748-AE73-76A74359E3A8}" type="slidenum">
              <a:rPr lang="en-US" smtClean="0"/>
              <a:t>‹#›</a:t>
            </a:fld>
            <a:endParaRPr lang="en-US"/>
          </a:p>
        </p:txBody>
      </p:sp>
    </p:spTree>
    <p:extLst>
      <p:ext uri="{BB962C8B-B14F-4D97-AF65-F5344CB8AC3E}">
        <p14:creationId xmlns:p14="http://schemas.microsoft.com/office/powerpoint/2010/main" val="1032080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C23D-1F67-4E85-936E-18814E367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DAF99C-66AE-49F4-9B00-88F7F51FAA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D2EAB6-209D-4737-A1CE-A910FC7A7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89FF2-7678-478F-BF7B-CD1CEA7D9424}"/>
              </a:ext>
            </a:extLst>
          </p:cNvPr>
          <p:cNvSpPr>
            <a:spLocks noGrp="1"/>
          </p:cNvSpPr>
          <p:nvPr>
            <p:ph type="dt" sz="half" idx="10"/>
          </p:nvPr>
        </p:nvSpPr>
        <p:spPr/>
        <p:txBody>
          <a:bodyPr/>
          <a:lstStyle/>
          <a:p>
            <a:fld id="{6AF5DCAD-BA39-44C5-88B4-813282B6D00D}" type="datetime1">
              <a:rPr lang="en-US" smtClean="0"/>
              <a:t>11/6/2020</a:t>
            </a:fld>
            <a:endParaRPr lang="en-US"/>
          </a:p>
        </p:txBody>
      </p:sp>
      <p:sp>
        <p:nvSpPr>
          <p:cNvPr id="6" name="Footer Placeholder 5">
            <a:extLst>
              <a:ext uri="{FF2B5EF4-FFF2-40B4-BE49-F238E27FC236}">
                <a16:creationId xmlns:a16="http://schemas.microsoft.com/office/drawing/2014/main" id="{BB23ABED-1CBD-4D2E-BB9C-5C217B44EF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457E3-8C4D-4A45-8A9B-9646BD781D58}"/>
              </a:ext>
            </a:extLst>
          </p:cNvPr>
          <p:cNvSpPr>
            <a:spLocks noGrp="1"/>
          </p:cNvSpPr>
          <p:nvPr>
            <p:ph type="sldNum" sz="quarter" idx="12"/>
          </p:nvPr>
        </p:nvSpPr>
        <p:spPr>
          <a:xfrm>
            <a:off x="8610600" y="6356350"/>
            <a:ext cx="2743200" cy="365125"/>
          </a:xfrm>
          <a:prstGeom prst="rect">
            <a:avLst/>
          </a:prstGeom>
        </p:spPr>
        <p:txBody>
          <a:bodyPr/>
          <a:lstStyle/>
          <a:p>
            <a:fld id="{2745C2C1-43AE-4748-AE73-76A74359E3A8}" type="slidenum">
              <a:rPr lang="en-US" smtClean="0"/>
              <a:t>‹#›</a:t>
            </a:fld>
            <a:endParaRPr lang="en-US"/>
          </a:p>
        </p:txBody>
      </p:sp>
    </p:spTree>
    <p:extLst>
      <p:ext uri="{BB962C8B-B14F-4D97-AF65-F5344CB8AC3E}">
        <p14:creationId xmlns:p14="http://schemas.microsoft.com/office/powerpoint/2010/main" val="3357238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504E9-584C-4251-B0A8-3054A5103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9240ED-8789-4798-8042-90632D4BA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7E141C-FFD6-4CC6-BE5E-05B0A3051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35317-59FB-477E-A2EE-389623EA5829}"/>
              </a:ext>
            </a:extLst>
          </p:cNvPr>
          <p:cNvSpPr>
            <a:spLocks noGrp="1"/>
          </p:cNvSpPr>
          <p:nvPr>
            <p:ph type="dt" sz="half" idx="10"/>
          </p:nvPr>
        </p:nvSpPr>
        <p:spPr/>
        <p:txBody>
          <a:bodyPr/>
          <a:lstStyle/>
          <a:p>
            <a:fld id="{3AE98AF5-60AD-4237-81D0-1AFC3C99A228}" type="datetime1">
              <a:rPr lang="en-US" smtClean="0"/>
              <a:t>11/6/2020</a:t>
            </a:fld>
            <a:endParaRPr lang="en-US"/>
          </a:p>
        </p:txBody>
      </p:sp>
      <p:sp>
        <p:nvSpPr>
          <p:cNvPr id="6" name="Footer Placeholder 5">
            <a:extLst>
              <a:ext uri="{FF2B5EF4-FFF2-40B4-BE49-F238E27FC236}">
                <a16:creationId xmlns:a16="http://schemas.microsoft.com/office/drawing/2014/main" id="{AABBC718-0927-4C68-968C-641B612E0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B0626-F683-4906-BFB9-99DE1D1138DC}"/>
              </a:ext>
            </a:extLst>
          </p:cNvPr>
          <p:cNvSpPr>
            <a:spLocks noGrp="1"/>
          </p:cNvSpPr>
          <p:nvPr>
            <p:ph type="sldNum" sz="quarter" idx="12"/>
          </p:nvPr>
        </p:nvSpPr>
        <p:spPr>
          <a:xfrm>
            <a:off x="8610600" y="6356350"/>
            <a:ext cx="2743200" cy="365125"/>
          </a:xfrm>
          <a:prstGeom prst="rect">
            <a:avLst/>
          </a:prstGeom>
        </p:spPr>
        <p:txBody>
          <a:bodyPr/>
          <a:lstStyle/>
          <a:p>
            <a:fld id="{2745C2C1-43AE-4748-AE73-76A74359E3A8}" type="slidenum">
              <a:rPr lang="en-US" smtClean="0"/>
              <a:t>‹#›</a:t>
            </a:fld>
            <a:endParaRPr lang="en-US"/>
          </a:p>
        </p:txBody>
      </p:sp>
    </p:spTree>
    <p:extLst>
      <p:ext uri="{BB962C8B-B14F-4D97-AF65-F5344CB8AC3E}">
        <p14:creationId xmlns:p14="http://schemas.microsoft.com/office/powerpoint/2010/main" val="3493631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4E3B20-99E2-43E5-8228-387B33BDC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1900B6-9807-45F0-84FE-250E70B177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589326-4BFE-4E8A-8074-CCA81E9FB3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892F6-0EA2-42CE-A9E8-1CEA20F48143}" type="datetime1">
              <a:rPr lang="en-US" smtClean="0"/>
              <a:t>11/6/2020</a:t>
            </a:fld>
            <a:endParaRPr lang="en-US"/>
          </a:p>
        </p:txBody>
      </p:sp>
      <p:sp>
        <p:nvSpPr>
          <p:cNvPr id="5" name="Footer Placeholder 4">
            <a:extLst>
              <a:ext uri="{FF2B5EF4-FFF2-40B4-BE49-F238E27FC236}">
                <a16:creationId xmlns:a16="http://schemas.microsoft.com/office/drawing/2014/main" id="{CC12DAF0-BCDB-4940-BE0B-27E1E8887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63207" y="6313573"/>
            <a:ext cx="1534131" cy="348584"/>
          </a:xfrm>
          <a:prstGeom prst="rect">
            <a:avLst/>
          </a:prstGeom>
        </p:spPr>
      </p:pic>
      <p:sp>
        <p:nvSpPr>
          <p:cNvPr id="8" name="TextBox 7"/>
          <p:cNvSpPr txBox="1"/>
          <p:nvPr userDrawn="1"/>
        </p:nvSpPr>
        <p:spPr>
          <a:xfrm>
            <a:off x="11599550" y="6452587"/>
            <a:ext cx="395761" cy="307777"/>
          </a:xfrm>
          <a:prstGeom prst="rect">
            <a:avLst/>
          </a:prstGeom>
          <a:noFill/>
        </p:spPr>
        <p:txBody>
          <a:bodyPr wrap="none" rtlCol="0">
            <a:spAutoFit/>
          </a:bodyPr>
          <a:lstStyle/>
          <a:p>
            <a:fld id="{C64CB93C-3FCF-074D-86DE-46EAD39BAF4A}" type="slidenum">
              <a:rPr lang="en-US" sz="1400" smtClean="0"/>
              <a:t>‹#›</a:t>
            </a:fld>
            <a:endParaRPr lang="en-US" sz="1400" dirty="0"/>
          </a:p>
        </p:txBody>
      </p:sp>
    </p:spTree>
    <p:extLst>
      <p:ext uri="{BB962C8B-B14F-4D97-AF65-F5344CB8AC3E}">
        <p14:creationId xmlns:p14="http://schemas.microsoft.com/office/powerpoint/2010/main" val="406450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9" Type="http://schemas.openxmlformats.org/officeDocument/2006/relationships/image" Target="../media/image52.png"/><Relationship Id="rId21" Type="http://schemas.openxmlformats.org/officeDocument/2006/relationships/image" Target="../media/image34.png"/><Relationship Id="rId34" Type="http://schemas.openxmlformats.org/officeDocument/2006/relationships/image" Target="../media/image47.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38" Type="http://schemas.openxmlformats.org/officeDocument/2006/relationships/image" Target="../media/image51.png"/><Relationship Id="rId2" Type="http://schemas.openxmlformats.org/officeDocument/2006/relationships/image" Target="../media/image15.jpe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jpeg"/><Relationship Id="rId1" Type="http://schemas.openxmlformats.org/officeDocument/2006/relationships/slideLayout" Target="../slideLayouts/slideLayout12.xml"/><Relationship Id="rId6" Type="http://schemas.openxmlformats.org/officeDocument/2006/relationships/image" Target="../media/image19.jpeg"/><Relationship Id="rId11" Type="http://schemas.openxmlformats.org/officeDocument/2006/relationships/image" Target="../media/image24.png"/><Relationship Id="rId24" Type="http://schemas.openxmlformats.org/officeDocument/2006/relationships/image" Target="../media/image37.jpeg"/><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3.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png"/><Relationship Id="rId10" Type="http://schemas.openxmlformats.org/officeDocument/2006/relationships/image" Target="../media/image23.jpe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jpeg"/><Relationship Id="rId30" Type="http://schemas.openxmlformats.org/officeDocument/2006/relationships/image" Target="../media/image43.png"/><Relationship Id="rId35" Type="http://schemas.openxmlformats.org/officeDocument/2006/relationships/image" Target="../media/image48.png"/><Relationship Id="rId8" Type="http://schemas.openxmlformats.org/officeDocument/2006/relationships/image" Target="../media/image21.png"/><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hyperlink" Target="mailto:research@prastut.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twitter.com/prastutconsult" TargetMode="External"/><Relationship Id="rId5" Type="http://schemas.openxmlformats.org/officeDocument/2006/relationships/hyperlink" Target="https://www.facebook.com/Prastutconsult/" TargetMode="External"/><Relationship Id="rId4" Type="http://schemas.openxmlformats.org/officeDocument/2006/relationships/hyperlink" Target="http://prastu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849240E8-88C1-42FB-A51A-0BC667172AF4}"/>
              </a:ext>
            </a:extLst>
          </p:cNvPr>
          <p:cNvGrpSpPr/>
          <p:nvPr/>
        </p:nvGrpSpPr>
        <p:grpSpPr>
          <a:xfrm flipH="1">
            <a:off x="5350821" y="1898"/>
            <a:ext cx="6841179" cy="4087502"/>
            <a:chOff x="-1" y="1898"/>
            <a:chExt cx="6841179" cy="4087502"/>
          </a:xfrm>
        </p:grpSpPr>
        <p:pic>
          <p:nvPicPr>
            <p:cNvPr id="33" name="Picture 32">
              <a:extLst>
                <a:ext uri="{FF2B5EF4-FFF2-40B4-BE49-F238E27FC236}">
                  <a16:creationId xmlns:a16="http://schemas.microsoft.com/office/drawing/2014/main" id="{E4F4FA1C-BB29-4CA8-B59A-2A83D11C1C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0" y="1898"/>
              <a:ext cx="6841178" cy="4087502"/>
            </a:xfrm>
            <a:custGeom>
              <a:avLst/>
              <a:gdLst>
                <a:gd name="connsiteX0" fmla="*/ 13028 w 10839952"/>
                <a:gd name="connsiteY0" fmla="*/ 0 h 6476710"/>
                <a:gd name="connsiteX1" fmla="*/ 10839952 w 10839952"/>
                <a:gd name="connsiteY1" fmla="*/ 0 h 6476710"/>
                <a:gd name="connsiteX2" fmla="*/ 10839952 w 10839952"/>
                <a:gd name="connsiteY2" fmla="*/ 4207453 h 6476710"/>
                <a:gd name="connsiteX3" fmla="*/ 10799970 w 10839952"/>
                <a:gd name="connsiteY3" fmla="*/ 4258332 h 6476710"/>
                <a:gd name="connsiteX4" fmla="*/ 6096000 w 10839952"/>
                <a:gd name="connsiteY4" fmla="*/ 6476710 h 6476710"/>
                <a:gd name="connsiteX5" fmla="*/ 0 w 10839952"/>
                <a:gd name="connsiteY5" fmla="*/ 380710 h 6476710"/>
                <a:gd name="connsiteX6" fmla="*/ 7932 w 10839952"/>
                <a:gd name="connsiteY6" fmla="*/ 67011 h 6476710"/>
                <a:gd name="connsiteX7" fmla="*/ 13028 w 10839952"/>
                <a:gd name="connsiteY7" fmla="*/ 0 h 64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9952" h="6476710">
                  <a:moveTo>
                    <a:pt x="13028" y="0"/>
                  </a:moveTo>
                  <a:lnTo>
                    <a:pt x="10839952" y="0"/>
                  </a:lnTo>
                  <a:lnTo>
                    <a:pt x="10839952" y="4207453"/>
                  </a:lnTo>
                  <a:lnTo>
                    <a:pt x="10799970" y="4258332"/>
                  </a:lnTo>
                  <a:cubicBezTo>
                    <a:pt x="9681874" y="5613152"/>
                    <a:pt x="7989784" y="6476710"/>
                    <a:pt x="6096000" y="6476710"/>
                  </a:cubicBezTo>
                  <a:cubicBezTo>
                    <a:pt x="2729272" y="6476710"/>
                    <a:pt x="0" y="3747438"/>
                    <a:pt x="0" y="380710"/>
                  </a:cubicBezTo>
                  <a:cubicBezTo>
                    <a:pt x="0" y="275500"/>
                    <a:pt x="2664" y="170912"/>
                    <a:pt x="7932" y="67011"/>
                  </a:cubicBezTo>
                  <a:lnTo>
                    <a:pt x="13028" y="0"/>
                  </a:lnTo>
                  <a:close/>
                </a:path>
              </a:pathLst>
            </a:custGeom>
          </p:spPr>
        </p:pic>
        <p:sp>
          <p:nvSpPr>
            <p:cNvPr id="34" name="Freeform: Shape 33">
              <a:extLst>
                <a:ext uri="{FF2B5EF4-FFF2-40B4-BE49-F238E27FC236}">
                  <a16:creationId xmlns:a16="http://schemas.microsoft.com/office/drawing/2014/main" id="{5D48CF35-5840-458D-B073-5708AA2F2BDC}"/>
                </a:ext>
              </a:extLst>
            </p:cNvPr>
            <p:cNvSpPr/>
            <p:nvPr/>
          </p:nvSpPr>
          <p:spPr>
            <a:xfrm flipH="1">
              <a:off x="-1" y="1898"/>
              <a:ext cx="6841179" cy="4087502"/>
            </a:xfrm>
            <a:custGeom>
              <a:avLst/>
              <a:gdLst>
                <a:gd name="connsiteX0" fmla="*/ 13028 w 10839953"/>
                <a:gd name="connsiteY0" fmla="*/ 0 h 6476710"/>
                <a:gd name="connsiteX1" fmla="*/ 10839953 w 10839953"/>
                <a:gd name="connsiteY1" fmla="*/ 0 h 6476710"/>
                <a:gd name="connsiteX2" fmla="*/ 10839953 w 10839953"/>
                <a:gd name="connsiteY2" fmla="*/ 4207453 h 6476710"/>
                <a:gd name="connsiteX3" fmla="*/ 10799970 w 10839953"/>
                <a:gd name="connsiteY3" fmla="*/ 4258332 h 6476710"/>
                <a:gd name="connsiteX4" fmla="*/ 6096000 w 10839953"/>
                <a:gd name="connsiteY4" fmla="*/ 6476710 h 6476710"/>
                <a:gd name="connsiteX5" fmla="*/ 0 w 10839953"/>
                <a:gd name="connsiteY5" fmla="*/ 380710 h 6476710"/>
                <a:gd name="connsiteX6" fmla="*/ 7932 w 10839953"/>
                <a:gd name="connsiteY6" fmla="*/ 67011 h 6476710"/>
                <a:gd name="connsiteX7" fmla="*/ 13028 w 10839953"/>
                <a:gd name="connsiteY7" fmla="*/ 0 h 64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9953" h="6476710">
                  <a:moveTo>
                    <a:pt x="13028" y="0"/>
                  </a:moveTo>
                  <a:lnTo>
                    <a:pt x="10839953" y="0"/>
                  </a:lnTo>
                  <a:lnTo>
                    <a:pt x="10839953" y="4207453"/>
                  </a:lnTo>
                  <a:lnTo>
                    <a:pt x="10799970" y="4258332"/>
                  </a:lnTo>
                  <a:cubicBezTo>
                    <a:pt x="9681874" y="5613152"/>
                    <a:pt x="7989785" y="6476710"/>
                    <a:pt x="6096000" y="6476710"/>
                  </a:cubicBezTo>
                  <a:cubicBezTo>
                    <a:pt x="2729272" y="6476710"/>
                    <a:pt x="0" y="3747438"/>
                    <a:pt x="0" y="380710"/>
                  </a:cubicBezTo>
                  <a:cubicBezTo>
                    <a:pt x="0" y="275500"/>
                    <a:pt x="2665" y="170912"/>
                    <a:pt x="7932" y="67011"/>
                  </a:cubicBezTo>
                  <a:lnTo>
                    <a:pt x="13028" y="0"/>
                  </a:lnTo>
                  <a:close/>
                </a:path>
              </a:pathLst>
            </a:cu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Freeform: Shape 34">
            <a:extLst>
              <a:ext uri="{FF2B5EF4-FFF2-40B4-BE49-F238E27FC236}">
                <a16:creationId xmlns:a16="http://schemas.microsoft.com/office/drawing/2014/main" id="{24C973E6-602B-4810-8419-8C0D15382CFE}"/>
              </a:ext>
            </a:extLst>
          </p:cNvPr>
          <p:cNvSpPr/>
          <p:nvPr/>
        </p:nvSpPr>
        <p:spPr>
          <a:xfrm rot="10800000" flipH="1">
            <a:off x="7833540" y="4460173"/>
            <a:ext cx="4013200" cy="2397827"/>
          </a:xfrm>
          <a:custGeom>
            <a:avLst/>
            <a:gdLst>
              <a:gd name="connsiteX0" fmla="*/ 13028 w 10839953"/>
              <a:gd name="connsiteY0" fmla="*/ 0 h 6476710"/>
              <a:gd name="connsiteX1" fmla="*/ 10839953 w 10839953"/>
              <a:gd name="connsiteY1" fmla="*/ 0 h 6476710"/>
              <a:gd name="connsiteX2" fmla="*/ 10839953 w 10839953"/>
              <a:gd name="connsiteY2" fmla="*/ 4207453 h 6476710"/>
              <a:gd name="connsiteX3" fmla="*/ 10799970 w 10839953"/>
              <a:gd name="connsiteY3" fmla="*/ 4258332 h 6476710"/>
              <a:gd name="connsiteX4" fmla="*/ 6096000 w 10839953"/>
              <a:gd name="connsiteY4" fmla="*/ 6476710 h 6476710"/>
              <a:gd name="connsiteX5" fmla="*/ 0 w 10839953"/>
              <a:gd name="connsiteY5" fmla="*/ 380710 h 6476710"/>
              <a:gd name="connsiteX6" fmla="*/ 7932 w 10839953"/>
              <a:gd name="connsiteY6" fmla="*/ 67011 h 6476710"/>
              <a:gd name="connsiteX7" fmla="*/ 13028 w 10839953"/>
              <a:gd name="connsiteY7" fmla="*/ 0 h 64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9953" h="6476710">
                <a:moveTo>
                  <a:pt x="13028" y="0"/>
                </a:moveTo>
                <a:lnTo>
                  <a:pt x="10839953" y="0"/>
                </a:lnTo>
                <a:lnTo>
                  <a:pt x="10839953" y="4207453"/>
                </a:lnTo>
                <a:lnTo>
                  <a:pt x="10799970" y="4258332"/>
                </a:lnTo>
                <a:cubicBezTo>
                  <a:pt x="9681874" y="5613152"/>
                  <a:pt x="7989785" y="6476710"/>
                  <a:pt x="6096000" y="6476710"/>
                </a:cubicBezTo>
                <a:cubicBezTo>
                  <a:pt x="2729272" y="6476710"/>
                  <a:pt x="0" y="3747438"/>
                  <a:pt x="0" y="380710"/>
                </a:cubicBezTo>
                <a:cubicBezTo>
                  <a:pt x="0" y="275500"/>
                  <a:pt x="2665" y="170912"/>
                  <a:pt x="7932" y="67011"/>
                </a:cubicBezTo>
                <a:lnTo>
                  <a:pt x="1302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98995AE-B68F-4163-A978-F5AD4D9A24FC}"/>
              </a:ext>
            </a:extLst>
          </p:cNvPr>
          <p:cNvSpPr/>
          <p:nvPr/>
        </p:nvSpPr>
        <p:spPr>
          <a:xfrm rot="10800000" flipH="1">
            <a:off x="7222427" y="4091297"/>
            <a:ext cx="4630579" cy="2766702"/>
          </a:xfrm>
          <a:custGeom>
            <a:avLst/>
            <a:gdLst>
              <a:gd name="connsiteX0" fmla="*/ 13028 w 10839953"/>
              <a:gd name="connsiteY0" fmla="*/ 0 h 6476710"/>
              <a:gd name="connsiteX1" fmla="*/ 10839953 w 10839953"/>
              <a:gd name="connsiteY1" fmla="*/ 0 h 6476710"/>
              <a:gd name="connsiteX2" fmla="*/ 10839953 w 10839953"/>
              <a:gd name="connsiteY2" fmla="*/ 4207453 h 6476710"/>
              <a:gd name="connsiteX3" fmla="*/ 10799970 w 10839953"/>
              <a:gd name="connsiteY3" fmla="*/ 4258332 h 6476710"/>
              <a:gd name="connsiteX4" fmla="*/ 6096000 w 10839953"/>
              <a:gd name="connsiteY4" fmla="*/ 6476710 h 6476710"/>
              <a:gd name="connsiteX5" fmla="*/ 0 w 10839953"/>
              <a:gd name="connsiteY5" fmla="*/ 380710 h 6476710"/>
              <a:gd name="connsiteX6" fmla="*/ 7932 w 10839953"/>
              <a:gd name="connsiteY6" fmla="*/ 67011 h 6476710"/>
              <a:gd name="connsiteX7" fmla="*/ 13028 w 10839953"/>
              <a:gd name="connsiteY7" fmla="*/ 0 h 64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9953" h="6476710">
                <a:moveTo>
                  <a:pt x="13028" y="0"/>
                </a:moveTo>
                <a:lnTo>
                  <a:pt x="10839953" y="0"/>
                </a:lnTo>
                <a:lnTo>
                  <a:pt x="10839953" y="4207453"/>
                </a:lnTo>
                <a:lnTo>
                  <a:pt x="10799970" y="4258332"/>
                </a:lnTo>
                <a:cubicBezTo>
                  <a:pt x="9681874" y="5613152"/>
                  <a:pt x="7989785" y="6476710"/>
                  <a:pt x="6096000" y="6476710"/>
                </a:cubicBezTo>
                <a:cubicBezTo>
                  <a:pt x="2729272" y="6476710"/>
                  <a:pt x="0" y="3747438"/>
                  <a:pt x="0" y="380710"/>
                </a:cubicBezTo>
                <a:cubicBezTo>
                  <a:pt x="0" y="275500"/>
                  <a:pt x="2665" y="170912"/>
                  <a:pt x="7932" y="67011"/>
                </a:cubicBezTo>
                <a:lnTo>
                  <a:pt x="13028" y="0"/>
                </a:ln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1CD8EB0-6590-4808-B420-4A559B19B802}"/>
              </a:ext>
            </a:extLst>
          </p:cNvPr>
          <p:cNvSpPr/>
          <p:nvPr/>
        </p:nvSpPr>
        <p:spPr>
          <a:xfrm rot="10800000" flipH="1">
            <a:off x="6955089" y="3848098"/>
            <a:ext cx="5037617" cy="3009901"/>
          </a:xfrm>
          <a:custGeom>
            <a:avLst/>
            <a:gdLst>
              <a:gd name="connsiteX0" fmla="*/ 13028 w 10839953"/>
              <a:gd name="connsiteY0" fmla="*/ 0 h 6476710"/>
              <a:gd name="connsiteX1" fmla="*/ 10839953 w 10839953"/>
              <a:gd name="connsiteY1" fmla="*/ 0 h 6476710"/>
              <a:gd name="connsiteX2" fmla="*/ 10839953 w 10839953"/>
              <a:gd name="connsiteY2" fmla="*/ 4207453 h 6476710"/>
              <a:gd name="connsiteX3" fmla="*/ 10799970 w 10839953"/>
              <a:gd name="connsiteY3" fmla="*/ 4258332 h 6476710"/>
              <a:gd name="connsiteX4" fmla="*/ 6096000 w 10839953"/>
              <a:gd name="connsiteY4" fmla="*/ 6476710 h 6476710"/>
              <a:gd name="connsiteX5" fmla="*/ 0 w 10839953"/>
              <a:gd name="connsiteY5" fmla="*/ 380710 h 6476710"/>
              <a:gd name="connsiteX6" fmla="*/ 7932 w 10839953"/>
              <a:gd name="connsiteY6" fmla="*/ 67011 h 6476710"/>
              <a:gd name="connsiteX7" fmla="*/ 13028 w 10839953"/>
              <a:gd name="connsiteY7" fmla="*/ 0 h 64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9953" h="6476710">
                <a:moveTo>
                  <a:pt x="13028" y="0"/>
                </a:moveTo>
                <a:lnTo>
                  <a:pt x="10839953" y="0"/>
                </a:lnTo>
                <a:lnTo>
                  <a:pt x="10839953" y="4207453"/>
                </a:lnTo>
                <a:lnTo>
                  <a:pt x="10799970" y="4258332"/>
                </a:lnTo>
                <a:cubicBezTo>
                  <a:pt x="9681874" y="5613152"/>
                  <a:pt x="7989785" y="6476710"/>
                  <a:pt x="6096000" y="6476710"/>
                </a:cubicBezTo>
                <a:cubicBezTo>
                  <a:pt x="2729272" y="6476710"/>
                  <a:pt x="0" y="3747438"/>
                  <a:pt x="0" y="380710"/>
                </a:cubicBezTo>
                <a:cubicBezTo>
                  <a:pt x="0" y="275500"/>
                  <a:pt x="2665" y="170912"/>
                  <a:pt x="7932" y="67011"/>
                </a:cubicBezTo>
                <a:lnTo>
                  <a:pt x="13028" y="0"/>
                </a:ln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B29DEFD1-5045-4C06-8DC7-FDCC171CD6BC}"/>
              </a:ext>
            </a:extLst>
          </p:cNvPr>
          <p:cNvSpPr/>
          <p:nvPr/>
        </p:nvSpPr>
        <p:spPr>
          <a:xfrm rot="10800000" flipH="1">
            <a:off x="6646005" y="3534428"/>
            <a:ext cx="5562601" cy="3323571"/>
          </a:xfrm>
          <a:custGeom>
            <a:avLst/>
            <a:gdLst>
              <a:gd name="connsiteX0" fmla="*/ 13028 w 10839953"/>
              <a:gd name="connsiteY0" fmla="*/ 0 h 6476710"/>
              <a:gd name="connsiteX1" fmla="*/ 10839953 w 10839953"/>
              <a:gd name="connsiteY1" fmla="*/ 0 h 6476710"/>
              <a:gd name="connsiteX2" fmla="*/ 10839953 w 10839953"/>
              <a:gd name="connsiteY2" fmla="*/ 4207453 h 6476710"/>
              <a:gd name="connsiteX3" fmla="*/ 10799970 w 10839953"/>
              <a:gd name="connsiteY3" fmla="*/ 4258332 h 6476710"/>
              <a:gd name="connsiteX4" fmla="*/ 6096000 w 10839953"/>
              <a:gd name="connsiteY4" fmla="*/ 6476710 h 6476710"/>
              <a:gd name="connsiteX5" fmla="*/ 0 w 10839953"/>
              <a:gd name="connsiteY5" fmla="*/ 380710 h 6476710"/>
              <a:gd name="connsiteX6" fmla="*/ 7932 w 10839953"/>
              <a:gd name="connsiteY6" fmla="*/ 67011 h 6476710"/>
              <a:gd name="connsiteX7" fmla="*/ 13028 w 10839953"/>
              <a:gd name="connsiteY7" fmla="*/ 0 h 64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9953" h="6476710">
                <a:moveTo>
                  <a:pt x="13028" y="0"/>
                </a:moveTo>
                <a:lnTo>
                  <a:pt x="10839953" y="0"/>
                </a:lnTo>
                <a:lnTo>
                  <a:pt x="10839953" y="4207453"/>
                </a:lnTo>
                <a:lnTo>
                  <a:pt x="10799970" y="4258332"/>
                </a:lnTo>
                <a:cubicBezTo>
                  <a:pt x="9681874" y="5613152"/>
                  <a:pt x="7989785" y="6476710"/>
                  <a:pt x="6096000" y="6476710"/>
                </a:cubicBezTo>
                <a:cubicBezTo>
                  <a:pt x="2729272" y="6476710"/>
                  <a:pt x="0" y="3747438"/>
                  <a:pt x="0" y="380710"/>
                </a:cubicBezTo>
                <a:cubicBezTo>
                  <a:pt x="0" y="275500"/>
                  <a:pt x="2665" y="170912"/>
                  <a:pt x="7932" y="67011"/>
                </a:cubicBezTo>
                <a:lnTo>
                  <a:pt x="13028" y="0"/>
                </a:ln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343394C4-FB7A-4139-94A6-A16E45BF973D}"/>
              </a:ext>
            </a:extLst>
          </p:cNvPr>
          <p:cNvCxnSpPr>
            <a:cxnSpLocks/>
          </p:cNvCxnSpPr>
          <p:nvPr/>
        </p:nvCxnSpPr>
        <p:spPr>
          <a:xfrm flipV="1">
            <a:off x="723694" y="5671335"/>
            <a:ext cx="1631474" cy="102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D354CB3-8EA9-43BA-9288-9D7FAB5AC0AE}"/>
              </a:ext>
            </a:extLst>
          </p:cNvPr>
          <p:cNvSpPr txBox="1"/>
          <p:nvPr/>
        </p:nvSpPr>
        <p:spPr>
          <a:xfrm>
            <a:off x="0" y="2528241"/>
            <a:ext cx="9525001" cy="1492716"/>
          </a:xfrm>
          <a:prstGeom prst="rect">
            <a:avLst/>
          </a:prstGeom>
          <a:noFill/>
        </p:spPr>
        <p:txBody>
          <a:bodyPr wrap="square" rtlCol="0">
            <a:spAutoFit/>
          </a:bodyPr>
          <a:lstStyle/>
          <a:p>
            <a:r>
              <a:rPr lang="en-US" sz="4000" b="1" cap="all" dirty="0">
                <a:latin typeface="Arial" panose="020B0604020202020204" pitchFamily="34" charset="0"/>
                <a:ea typeface="Roboto Black" pitchFamily="2" charset="0"/>
                <a:cs typeface="Arial" panose="020B0604020202020204" pitchFamily="34" charset="0"/>
              </a:rPr>
              <a:t>Prastut Corporate</a:t>
            </a:r>
          </a:p>
          <a:p>
            <a:r>
              <a:rPr lang="en-US" sz="4000" b="1" cap="all" dirty="0">
                <a:latin typeface="Arial" panose="020B0604020202020204" pitchFamily="34" charset="0"/>
                <a:ea typeface="Roboto Black" pitchFamily="2" charset="0"/>
                <a:cs typeface="Arial" panose="020B0604020202020204" pitchFamily="34" charset="0"/>
              </a:rPr>
              <a:t>Credential</a:t>
            </a:r>
          </a:p>
          <a:p>
            <a:endParaRPr lang="en-US" sz="1050" b="1" dirty="0">
              <a:solidFill>
                <a:schemeClr val="bg1">
                  <a:lumMod val="95000"/>
                </a:schemeClr>
              </a:solidFill>
              <a:latin typeface="Roboto Black" pitchFamily="2" charset="0"/>
              <a:ea typeface="Roboto Black" pitchFamily="2" charset="0"/>
            </a:endParaRPr>
          </a:p>
        </p:txBody>
      </p:sp>
      <p:sp>
        <p:nvSpPr>
          <p:cNvPr id="14" name="Rectangle 13"/>
          <p:cNvSpPr/>
          <p:nvPr/>
        </p:nvSpPr>
        <p:spPr>
          <a:xfrm>
            <a:off x="0" y="3884738"/>
            <a:ext cx="5064369" cy="9706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B792DEA-3C65-46CD-B386-389CCFA46D20}"/>
              </a:ext>
            </a:extLst>
          </p:cNvPr>
          <p:cNvSpPr txBox="1"/>
          <p:nvPr/>
        </p:nvSpPr>
        <p:spPr>
          <a:xfrm>
            <a:off x="18549" y="3987984"/>
            <a:ext cx="4904930" cy="707886"/>
          </a:xfrm>
          <a:prstGeom prst="rect">
            <a:avLst/>
          </a:prstGeom>
          <a:noFill/>
        </p:spPr>
        <p:txBody>
          <a:bodyPr wrap="square" rtlCol="0">
            <a:spAutoFit/>
          </a:bodyPr>
          <a:lstStyle/>
          <a:p>
            <a:r>
              <a:rPr lang="en-US" sz="2000" b="1" dirty="0">
                <a:solidFill>
                  <a:schemeClr val="bg1">
                    <a:lumMod val="95000"/>
                  </a:schemeClr>
                </a:solidFill>
                <a:latin typeface="Arial" panose="020B0604020202020204" pitchFamily="34" charset="0"/>
                <a:ea typeface="Roboto" pitchFamily="2" charset="0"/>
                <a:cs typeface="Arial" panose="020B0604020202020204" pitchFamily="34" charset="0"/>
              </a:rPr>
              <a:t>INNOVATIVE CATALYTIC SOLUTIONS</a:t>
            </a:r>
          </a:p>
          <a:p>
            <a:r>
              <a:rPr lang="en-US" sz="2000" dirty="0">
                <a:solidFill>
                  <a:schemeClr val="bg1">
                    <a:lumMod val="95000"/>
                  </a:schemeClr>
                </a:solidFill>
                <a:latin typeface="Arial" panose="020B0604020202020204" pitchFamily="34" charset="0"/>
                <a:ea typeface="Roboto" pitchFamily="2" charset="0"/>
                <a:cs typeface="Arial" panose="020B0604020202020204" pitchFamily="34" charset="0"/>
              </a:rPr>
              <a:t>Research, Data, Business Advisory</a:t>
            </a:r>
          </a:p>
        </p:txBody>
      </p:sp>
      <p:sp>
        <p:nvSpPr>
          <p:cNvPr id="16" name="TextBox 15">
            <a:extLst>
              <a:ext uri="{FF2B5EF4-FFF2-40B4-BE49-F238E27FC236}">
                <a16:creationId xmlns:a16="http://schemas.microsoft.com/office/drawing/2014/main" id="{CAA4F9CA-93F3-442B-A602-A75EDFB0A2FF}"/>
              </a:ext>
            </a:extLst>
          </p:cNvPr>
          <p:cNvSpPr txBox="1"/>
          <p:nvPr/>
        </p:nvSpPr>
        <p:spPr>
          <a:xfrm>
            <a:off x="491693" y="5038938"/>
            <a:ext cx="2067339" cy="646331"/>
          </a:xfrm>
          <a:prstGeom prst="rect">
            <a:avLst/>
          </a:prstGeom>
          <a:noFill/>
        </p:spPr>
        <p:txBody>
          <a:bodyPr wrap="square" rtlCol="0">
            <a:spAutoFit/>
          </a:bodyPr>
          <a:lstStyle/>
          <a:p>
            <a:pPr algn="ctr"/>
            <a:r>
              <a:rPr lang="en-US" sz="3600" b="1" dirty="0">
                <a:latin typeface="Roboto Bold"/>
              </a:rPr>
              <a:t>2020</a:t>
            </a:r>
          </a:p>
        </p:txBody>
      </p:sp>
    </p:spTree>
    <p:extLst>
      <p:ext uri="{BB962C8B-B14F-4D97-AF65-F5344CB8AC3E}">
        <p14:creationId xmlns:p14="http://schemas.microsoft.com/office/powerpoint/2010/main" val="18030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nvSpPr>
        <p:spPr>
          <a:xfrm>
            <a:off x="1062878" y="137508"/>
            <a:ext cx="10515600" cy="7083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a:t>Business Advisory</a:t>
            </a:r>
          </a:p>
        </p:txBody>
      </p:sp>
      <p:sp>
        <p:nvSpPr>
          <p:cNvPr id="7" name="Rectangle 6"/>
          <p:cNvSpPr/>
          <p:nvPr/>
        </p:nvSpPr>
        <p:spPr>
          <a:xfrm>
            <a:off x="174168" y="2088466"/>
            <a:ext cx="3777474" cy="3416320"/>
          </a:xfrm>
          <a:prstGeom prst="rect">
            <a:avLst/>
          </a:prstGeom>
        </p:spPr>
        <p:txBody>
          <a:bodyPr wrap="square">
            <a:spAutoFit/>
          </a:bodyPr>
          <a:lstStyle/>
          <a:p>
            <a:pPr marL="285750" lvl="0" indent="-285750" algn="just">
              <a:buFont typeface="Arial" panose="020B0604020202020204" pitchFamily="34" charset="0"/>
              <a:buChar char="•"/>
            </a:pPr>
            <a:r>
              <a:rPr lang="en-IN" sz="1350" dirty="0"/>
              <a:t>Competitor benchmarking using SWOT analysis</a:t>
            </a:r>
          </a:p>
          <a:p>
            <a:pPr marL="285750" lvl="0" indent="-285750" algn="just">
              <a:buFont typeface="Arial" panose="020B0604020202020204" pitchFamily="34" charset="0"/>
              <a:buChar char="•"/>
            </a:pPr>
            <a:r>
              <a:rPr lang="en-IN" sz="1350" dirty="0"/>
              <a:t>Perceptual Maps and Market Intelligence Data</a:t>
            </a:r>
          </a:p>
          <a:p>
            <a:pPr marL="285750" lvl="0" indent="-285750" algn="just">
              <a:buFont typeface="Arial" panose="020B0604020202020204" pitchFamily="34" charset="0"/>
              <a:buChar char="•"/>
            </a:pPr>
            <a:r>
              <a:rPr lang="en-IN" sz="1350" dirty="0"/>
              <a:t>Market Demand Estimation</a:t>
            </a:r>
          </a:p>
          <a:p>
            <a:pPr marL="285750" lvl="0" indent="-285750" algn="just">
              <a:buFont typeface="Arial" panose="020B0604020202020204" pitchFamily="34" charset="0"/>
              <a:buChar char="•"/>
            </a:pPr>
            <a:r>
              <a:rPr lang="en-IN" sz="1350" dirty="0"/>
              <a:t>Market Strategy Inputs using </a:t>
            </a:r>
            <a:r>
              <a:rPr lang="en-IN" sz="1350" dirty="0" err="1"/>
              <a:t>Ansoff</a:t>
            </a:r>
            <a:r>
              <a:rPr lang="en-IN" sz="1350" dirty="0"/>
              <a:t> growth matrix, Technology Adoption Curve, Value Proposition, Identifying Critical Success Factors</a:t>
            </a:r>
          </a:p>
          <a:p>
            <a:pPr marL="285750" lvl="0" indent="-285750" algn="just">
              <a:buFont typeface="Arial" panose="020B0604020202020204" pitchFamily="34" charset="0"/>
              <a:buChar char="•"/>
            </a:pPr>
            <a:r>
              <a:rPr lang="en-IN" sz="1350" dirty="0"/>
              <a:t>Evaluating Go-To-Market strategies used for their efficiency and effectiveness by designing customized research tools and measures</a:t>
            </a:r>
          </a:p>
          <a:p>
            <a:pPr marL="285750" lvl="0" indent="-285750" algn="just">
              <a:buFont typeface="Arial" panose="020B0604020202020204" pitchFamily="34" charset="0"/>
              <a:buChar char="•"/>
            </a:pPr>
            <a:r>
              <a:rPr lang="en-IN" sz="1350" dirty="0"/>
              <a:t>Supply Chain research – Concept testing distribution models</a:t>
            </a:r>
          </a:p>
          <a:p>
            <a:pPr marL="285750" lvl="0" indent="-285750" algn="just">
              <a:buFont typeface="Arial" panose="020B0604020202020204" pitchFamily="34" charset="0"/>
              <a:buChar char="•"/>
            </a:pPr>
            <a:r>
              <a:rPr lang="en-IN" sz="1350" dirty="0"/>
              <a:t>Employee Satisfaction- Research design, data processing, analysis and reports</a:t>
            </a:r>
          </a:p>
          <a:p>
            <a:pPr marL="285750" lvl="0" indent="-285750" algn="just">
              <a:buFont typeface="Arial" panose="020B0604020202020204" pitchFamily="34" charset="0"/>
              <a:buChar char="•"/>
            </a:pPr>
            <a:r>
              <a:rPr lang="en-IN" sz="1350" dirty="0"/>
              <a:t>Front line sales person – satisfaction, motivation, rewards and recognition</a:t>
            </a:r>
          </a:p>
          <a:p>
            <a:pPr marL="285750" lvl="0" indent="-285750" algn="just">
              <a:buFont typeface="Arial" panose="020B0604020202020204" pitchFamily="34" charset="0"/>
              <a:buChar char="•"/>
            </a:pPr>
            <a:r>
              <a:rPr lang="en-IN" sz="1350" dirty="0"/>
              <a:t>Co Creation Research</a:t>
            </a:r>
          </a:p>
        </p:txBody>
      </p:sp>
      <p:sp>
        <p:nvSpPr>
          <p:cNvPr id="8" name="Rectangle 7"/>
          <p:cNvSpPr/>
          <p:nvPr/>
        </p:nvSpPr>
        <p:spPr>
          <a:xfrm>
            <a:off x="4299103" y="2088466"/>
            <a:ext cx="3772718" cy="1384995"/>
          </a:xfrm>
          <a:prstGeom prst="rect">
            <a:avLst/>
          </a:prstGeom>
        </p:spPr>
        <p:txBody>
          <a:bodyPr wrap="square">
            <a:spAutoFit/>
          </a:bodyPr>
          <a:lstStyle/>
          <a:p>
            <a:pPr marL="285750" indent="-285750" algn="just">
              <a:buFont typeface="Arial" panose="020B0604020202020204" pitchFamily="34" charset="0"/>
              <a:buChar char="•"/>
            </a:pPr>
            <a:r>
              <a:rPr lang="en-IN" sz="1400" dirty="0"/>
              <a:t>Quick Testing of New Ideas</a:t>
            </a:r>
          </a:p>
          <a:p>
            <a:pPr marL="285750" indent="-285750" algn="just">
              <a:buFont typeface="Arial" panose="020B0604020202020204" pitchFamily="34" charset="0"/>
              <a:buChar char="•"/>
            </a:pPr>
            <a:r>
              <a:rPr lang="en-IN" sz="1400" dirty="0"/>
              <a:t>Platform for beta testing of mobile app/website</a:t>
            </a:r>
          </a:p>
          <a:p>
            <a:pPr marL="285750" indent="-285750" algn="just">
              <a:buFont typeface="Arial" panose="020B0604020202020204" pitchFamily="34" charset="0"/>
              <a:buChar char="•"/>
            </a:pPr>
            <a:r>
              <a:rPr lang="en-IN" sz="1400" dirty="0"/>
              <a:t>Revenue Model/Ticket Size which would work</a:t>
            </a:r>
          </a:p>
          <a:p>
            <a:pPr marL="285750" indent="-285750" algn="just">
              <a:buFont typeface="Arial" panose="020B0604020202020204" pitchFamily="34" charset="0"/>
              <a:buChar char="•"/>
            </a:pPr>
            <a:r>
              <a:rPr lang="en-IN" sz="1400" dirty="0"/>
              <a:t>“Go-No Go” Decision</a:t>
            </a:r>
          </a:p>
        </p:txBody>
      </p:sp>
      <p:sp>
        <p:nvSpPr>
          <p:cNvPr id="9" name="TextBox 8"/>
          <p:cNvSpPr txBox="1"/>
          <p:nvPr/>
        </p:nvSpPr>
        <p:spPr>
          <a:xfrm>
            <a:off x="174168" y="1113209"/>
            <a:ext cx="3777473" cy="707886"/>
          </a:xfrm>
          <a:prstGeom prst="rect">
            <a:avLst/>
          </a:prstGeom>
          <a:solidFill>
            <a:srgbClr val="FFC000"/>
          </a:solidFill>
        </p:spPr>
        <p:txBody>
          <a:bodyPr vert="horz" wrap="square" rtlCol="0" anchor="ctr">
            <a:spAutoFit/>
          </a:bodyPr>
          <a:lstStyle/>
          <a:p>
            <a:r>
              <a:rPr lang="en-IN" sz="2000" dirty="0"/>
              <a:t>FOR COMPANIES</a:t>
            </a:r>
          </a:p>
          <a:p>
            <a:endParaRPr lang="en-IN" sz="2000" dirty="0"/>
          </a:p>
        </p:txBody>
      </p:sp>
      <p:sp>
        <p:nvSpPr>
          <p:cNvPr id="12" name="TextBox 11"/>
          <p:cNvSpPr txBox="1"/>
          <p:nvPr/>
        </p:nvSpPr>
        <p:spPr>
          <a:xfrm>
            <a:off x="4434319" y="1154985"/>
            <a:ext cx="3772718" cy="707886"/>
          </a:xfrm>
          <a:prstGeom prst="rect">
            <a:avLst/>
          </a:prstGeom>
          <a:solidFill>
            <a:srgbClr val="FFC000"/>
          </a:solidFill>
        </p:spPr>
        <p:txBody>
          <a:bodyPr vert="horz" wrap="square" rtlCol="0" anchor="ctr">
            <a:spAutoFit/>
          </a:bodyPr>
          <a:lstStyle/>
          <a:p>
            <a:r>
              <a:rPr lang="en-IN" sz="2000" dirty="0"/>
              <a:t>LEAN MARKET RESEARCH FOR START-UPS</a:t>
            </a:r>
          </a:p>
        </p:txBody>
      </p:sp>
      <p:sp>
        <p:nvSpPr>
          <p:cNvPr id="13" name="TextBox 12"/>
          <p:cNvSpPr txBox="1"/>
          <p:nvPr/>
        </p:nvSpPr>
        <p:spPr>
          <a:xfrm>
            <a:off x="8609871" y="1154985"/>
            <a:ext cx="3391539" cy="707886"/>
          </a:xfrm>
          <a:prstGeom prst="rect">
            <a:avLst/>
          </a:prstGeom>
          <a:solidFill>
            <a:srgbClr val="FFC000"/>
          </a:solidFill>
        </p:spPr>
        <p:txBody>
          <a:bodyPr vert="horz" wrap="square" rtlCol="0" anchor="ctr">
            <a:spAutoFit/>
          </a:bodyPr>
          <a:lstStyle/>
          <a:p>
            <a:r>
              <a:rPr lang="en-IN" sz="2000" dirty="0"/>
              <a:t>FOR PE FUNDS AND INVESTORS IN START-UPS</a:t>
            </a:r>
          </a:p>
        </p:txBody>
      </p:sp>
      <p:sp>
        <p:nvSpPr>
          <p:cNvPr id="14" name="Rectangle 13"/>
          <p:cNvSpPr/>
          <p:nvPr/>
        </p:nvSpPr>
        <p:spPr>
          <a:xfrm>
            <a:off x="8419282" y="2088466"/>
            <a:ext cx="3772718" cy="738664"/>
          </a:xfrm>
          <a:prstGeom prst="rect">
            <a:avLst/>
          </a:prstGeom>
        </p:spPr>
        <p:txBody>
          <a:bodyPr wrap="square">
            <a:spAutoFit/>
          </a:bodyPr>
          <a:lstStyle/>
          <a:p>
            <a:pPr marL="285750" lvl="0" indent="-285750">
              <a:buFont typeface="Arial" panose="020B0604020202020204" pitchFamily="34" charset="0"/>
              <a:buChar char="•"/>
            </a:pPr>
            <a:r>
              <a:rPr lang="en-IN" sz="1400" dirty="0"/>
              <a:t>Evaluate current business status and scale up potential of start-ups funded by investor/PE funds through primary research</a:t>
            </a:r>
          </a:p>
        </p:txBody>
      </p:sp>
    </p:spTree>
    <p:extLst>
      <p:ext uri="{BB962C8B-B14F-4D97-AF65-F5344CB8AC3E}">
        <p14:creationId xmlns:p14="http://schemas.microsoft.com/office/powerpoint/2010/main" val="3545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1825"/>
            <a:ext cx="12192000" cy="3686175"/>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ABB04381-BEA6-4450-957C-6E6ED69E833F}"/>
              </a:ext>
            </a:extLst>
          </p:cNvPr>
          <p:cNvSpPr txBox="1"/>
          <p:nvPr/>
        </p:nvSpPr>
        <p:spPr>
          <a:xfrm>
            <a:off x="1994452" y="16564"/>
            <a:ext cx="8203095" cy="769441"/>
          </a:xfrm>
          <a:prstGeom prst="rect">
            <a:avLst/>
          </a:prstGeom>
          <a:noFill/>
        </p:spPr>
        <p:txBody>
          <a:bodyPr wrap="square" rtlCol="0">
            <a:spAutoFit/>
          </a:bodyPr>
          <a:lstStyle/>
          <a:p>
            <a:pPr algn="ctr"/>
            <a:r>
              <a:rPr lang="en-US" sz="4400" b="1" dirty="0">
                <a:latin typeface="+mj-lt"/>
                <a:ea typeface="+mj-ea"/>
                <a:cs typeface="+mj-cs"/>
              </a:rPr>
              <a:t>Prastut “Plus”</a:t>
            </a:r>
          </a:p>
        </p:txBody>
      </p:sp>
      <p:sp>
        <p:nvSpPr>
          <p:cNvPr id="14" name="TextBox 13">
            <a:extLst>
              <a:ext uri="{FF2B5EF4-FFF2-40B4-BE49-F238E27FC236}">
                <a16:creationId xmlns:a16="http://schemas.microsoft.com/office/drawing/2014/main" id="{57DD68ED-E225-4CBF-A268-B4E443973EE7}"/>
              </a:ext>
            </a:extLst>
          </p:cNvPr>
          <p:cNvSpPr txBox="1"/>
          <p:nvPr/>
        </p:nvSpPr>
        <p:spPr>
          <a:xfrm>
            <a:off x="8497333" y="1404914"/>
            <a:ext cx="3314700" cy="1200329"/>
          </a:xfrm>
          <a:prstGeom prst="rect">
            <a:avLst/>
          </a:prstGeom>
          <a:noFill/>
        </p:spPr>
        <p:txBody>
          <a:bodyPr wrap="square" rtlCol="0">
            <a:spAutoFit/>
          </a:bodyPr>
          <a:lstStyle/>
          <a:p>
            <a:pPr algn="ctr"/>
            <a:r>
              <a:rPr lang="en-US" dirty="0">
                <a:latin typeface="Roboto" pitchFamily="2" charset="0"/>
                <a:ea typeface="Roboto" pitchFamily="2" charset="0"/>
              </a:rPr>
              <a:t>Apart from that </a:t>
            </a:r>
            <a:r>
              <a:rPr lang="en-US" b="1" dirty="0">
                <a:latin typeface="Roboto" pitchFamily="2" charset="0"/>
                <a:ea typeface="Roboto" pitchFamily="2" charset="0"/>
              </a:rPr>
              <a:t>human validated content means getting simply relevant information</a:t>
            </a:r>
            <a:r>
              <a:rPr lang="en-US" dirty="0">
                <a:latin typeface="Roboto" pitchFamily="2" charset="0"/>
                <a:ea typeface="Roboto" pitchFamily="2" charset="0"/>
              </a:rPr>
              <a:t>.</a:t>
            </a:r>
          </a:p>
        </p:txBody>
      </p:sp>
      <p:sp>
        <p:nvSpPr>
          <p:cNvPr id="11" name="TextBox 10">
            <a:extLst>
              <a:ext uri="{FF2B5EF4-FFF2-40B4-BE49-F238E27FC236}">
                <a16:creationId xmlns:a16="http://schemas.microsoft.com/office/drawing/2014/main" id="{7C8C1F56-DA38-4A30-9ACC-B3965C380D10}"/>
              </a:ext>
            </a:extLst>
          </p:cNvPr>
          <p:cNvSpPr txBox="1"/>
          <p:nvPr/>
        </p:nvSpPr>
        <p:spPr>
          <a:xfrm>
            <a:off x="621645" y="5382100"/>
            <a:ext cx="2634172" cy="400110"/>
          </a:xfrm>
          <a:prstGeom prst="rect">
            <a:avLst/>
          </a:prstGeom>
          <a:noFill/>
        </p:spPr>
        <p:txBody>
          <a:bodyPr wrap="square" rtlCol="0">
            <a:spAutoFit/>
          </a:bodyPr>
          <a:lstStyle/>
          <a:p>
            <a:pPr algn="ctr"/>
            <a:r>
              <a:rPr lang="en-US" sz="2000" b="1" dirty="0">
                <a:solidFill>
                  <a:srgbClr val="FFC000"/>
                </a:solidFill>
                <a:latin typeface="Roboto Black" pitchFamily="2" charset="0"/>
                <a:ea typeface="Roboto Black" pitchFamily="2" charset="0"/>
              </a:rPr>
              <a:t>CONSOLIDATION</a:t>
            </a:r>
          </a:p>
        </p:txBody>
      </p:sp>
      <p:sp>
        <p:nvSpPr>
          <p:cNvPr id="21" name="TextBox 20">
            <a:extLst>
              <a:ext uri="{FF2B5EF4-FFF2-40B4-BE49-F238E27FC236}">
                <a16:creationId xmlns:a16="http://schemas.microsoft.com/office/drawing/2014/main" id="{7C8C1F56-DA38-4A30-9ACC-B3965C380D10}"/>
              </a:ext>
            </a:extLst>
          </p:cNvPr>
          <p:cNvSpPr txBox="1"/>
          <p:nvPr/>
        </p:nvSpPr>
        <p:spPr>
          <a:xfrm>
            <a:off x="4692733" y="5382100"/>
            <a:ext cx="2776846" cy="400110"/>
          </a:xfrm>
          <a:prstGeom prst="rect">
            <a:avLst/>
          </a:prstGeom>
          <a:noFill/>
        </p:spPr>
        <p:txBody>
          <a:bodyPr wrap="square" rtlCol="0">
            <a:spAutoFit/>
          </a:bodyPr>
          <a:lstStyle/>
          <a:p>
            <a:pPr algn="ctr"/>
            <a:r>
              <a:rPr lang="en-US" sz="2000" b="1" dirty="0">
                <a:solidFill>
                  <a:srgbClr val="FFC000"/>
                </a:solidFill>
                <a:latin typeface="Roboto Black" pitchFamily="2" charset="0"/>
                <a:ea typeface="Roboto Black" pitchFamily="2" charset="0"/>
              </a:rPr>
              <a:t>RESPOND FASTER</a:t>
            </a:r>
          </a:p>
        </p:txBody>
      </p:sp>
      <p:sp>
        <p:nvSpPr>
          <p:cNvPr id="22" name="TextBox 21">
            <a:extLst>
              <a:ext uri="{FF2B5EF4-FFF2-40B4-BE49-F238E27FC236}">
                <a16:creationId xmlns:a16="http://schemas.microsoft.com/office/drawing/2014/main" id="{7C8C1F56-DA38-4A30-9ACC-B3965C380D10}"/>
              </a:ext>
            </a:extLst>
          </p:cNvPr>
          <p:cNvSpPr txBox="1"/>
          <p:nvPr/>
        </p:nvSpPr>
        <p:spPr>
          <a:xfrm>
            <a:off x="9199418" y="5382100"/>
            <a:ext cx="2064327" cy="400110"/>
          </a:xfrm>
          <a:prstGeom prst="rect">
            <a:avLst/>
          </a:prstGeom>
          <a:noFill/>
        </p:spPr>
        <p:txBody>
          <a:bodyPr wrap="square" rtlCol="0">
            <a:spAutoFit/>
          </a:bodyPr>
          <a:lstStyle/>
          <a:p>
            <a:pPr algn="ctr"/>
            <a:r>
              <a:rPr lang="en-US" sz="2000" b="1" dirty="0">
                <a:solidFill>
                  <a:srgbClr val="FFC000"/>
                </a:solidFill>
                <a:latin typeface="Roboto Black" pitchFamily="2" charset="0"/>
                <a:ea typeface="Roboto Black" pitchFamily="2" charset="0"/>
              </a:rPr>
              <a:t>KNOWLEDGE</a:t>
            </a:r>
          </a:p>
        </p:txBody>
      </p:sp>
      <p:sp>
        <p:nvSpPr>
          <p:cNvPr id="3" name="Rectangle 2"/>
          <p:cNvSpPr/>
          <p:nvPr/>
        </p:nvSpPr>
        <p:spPr>
          <a:xfrm>
            <a:off x="371474" y="1404914"/>
            <a:ext cx="3574181" cy="923330"/>
          </a:xfrm>
          <a:prstGeom prst="rect">
            <a:avLst/>
          </a:prstGeom>
        </p:spPr>
        <p:txBody>
          <a:bodyPr wrap="square">
            <a:spAutoFit/>
          </a:bodyPr>
          <a:lstStyle/>
          <a:p>
            <a:pPr algn="ctr"/>
            <a:r>
              <a:rPr lang="en-US" dirty="0">
                <a:latin typeface="Roboto" pitchFamily="2" charset="0"/>
                <a:ea typeface="Roboto" pitchFamily="2" charset="0"/>
              </a:rPr>
              <a:t>We provide a consolidation of the </a:t>
            </a:r>
            <a:r>
              <a:rPr lang="en-US" b="1" dirty="0">
                <a:latin typeface="Roboto" pitchFamily="2" charset="0"/>
                <a:ea typeface="Roboto" pitchFamily="2" charset="0"/>
              </a:rPr>
              <a:t>best amount of data in a short amount</a:t>
            </a:r>
            <a:r>
              <a:rPr lang="en-US" dirty="0">
                <a:latin typeface="Roboto" pitchFamily="2" charset="0"/>
                <a:ea typeface="Roboto" pitchFamily="2" charset="0"/>
              </a:rPr>
              <a:t> of time. </a:t>
            </a:r>
            <a:endParaRPr lang="en-IN" dirty="0"/>
          </a:p>
        </p:txBody>
      </p:sp>
      <p:sp>
        <p:nvSpPr>
          <p:cNvPr id="5" name="Rectangle 4"/>
          <p:cNvSpPr/>
          <p:nvPr/>
        </p:nvSpPr>
        <p:spPr>
          <a:xfrm>
            <a:off x="4649869" y="1404914"/>
            <a:ext cx="3143250" cy="923330"/>
          </a:xfrm>
          <a:prstGeom prst="rect">
            <a:avLst/>
          </a:prstGeom>
        </p:spPr>
        <p:txBody>
          <a:bodyPr wrap="square">
            <a:spAutoFit/>
          </a:bodyPr>
          <a:lstStyle/>
          <a:p>
            <a:pPr algn="ctr"/>
            <a:r>
              <a:rPr lang="en-US" dirty="0">
                <a:latin typeface="Roboto" pitchFamily="2" charset="0"/>
                <a:ea typeface="Roboto" pitchFamily="2" charset="0"/>
              </a:rPr>
              <a:t>We assist to understand the </a:t>
            </a:r>
            <a:r>
              <a:rPr lang="en-US" b="1" dirty="0">
                <a:latin typeface="Roboto" pitchFamily="2" charset="0"/>
                <a:ea typeface="Roboto" pitchFamily="2" charset="0"/>
              </a:rPr>
              <a:t>impact with more informed decisions</a:t>
            </a:r>
            <a:r>
              <a:rPr lang="en-US" dirty="0">
                <a:latin typeface="Roboto" pitchFamily="2" charset="0"/>
                <a:ea typeface="Roboto" pitchFamily="2" charset="0"/>
              </a:rPr>
              <a:t>.</a:t>
            </a:r>
            <a:endParaRPr lang="en-IN"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109" y="3559126"/>
            <a:ext cx="1516633" cy="1643607"/>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8671" y="3553030"/>
            <a:ext cx="1505820" cy="164970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18" y="3553030"/>
            <a:ext cx="1515753" cy="1649703"/>
          </a:xfrm>
          <a:prstGeom prst="rect">
            <a:avLst/>
          </a:prstGeom>
        </p:spPr>
      </p:pic>
    </p:spTree>
    <p:extLst>
      <p:ext uri="{BB962C8B-B14F-4D97-AF65-F5344CB8AC3E}">
        <p14:creationId xmlns:p14="http://schemas.microsoft.com/office/powerpoint/2010/main" val="207664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1">
            <a:extLst>
              <a:ext uri="{FF2B5EF4-FFF2-40B4-BE49-F238E27FC236}">
                <a16:creationId xmlns:a16="http://schemas.microsoft.com/office/drawing/2014/main" id="{2FFE85B4-9126-4DCE-8052-C24B2069A68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1391" y="2079022"/>
            <a:ext cx="1536210" cy="1023308"/>
          </a:xfrm>
          <a:prstGeom prst="rect">
            <a:avLst/>
          </a:prstGeom>
          <a:noFill/>
        </p:spPr>
      </p:pic>
      <p:pic>
        <p:nvPicPr>
          <p:cNvPr id="7" name="Picture 6" descr="reliance-market-undera-vadodara-grocery-wholesalers-1dilhbi.jpg">
            <a:extLst>
              <a:ext uri="{FF2B5EF4-FFF2-40B4-BE49-F238E27FC236}">
                <a16:creationId xmlns:a16="http://schemas.microsoft.com/office/drawing/2014/main" id="{77DB940C-C7F3-4C15-927F-DBF59B2E047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757011" y="3393648"/>
            <a:ext cx="1288189" cy="486649"/>
          </a:xfrm>
          <a:prstGeom prst="rect">
            <a:avLst/>
          </a:prstGeom>
        </p:spPr>
      </p:pic>
      <p:pic>
        <p:nvPicPr>
          <p:cNvPr id="9" name="Picture 8" descr="download (3).jpg">
            <a:extLst>
              <a:ext uri="{FF2B5EF4-FFF2-40B4-BE49-F238E27FC236}">
                <a16:creationId xmlns:a16="http://schemas.microsoft.com/office/drawing/2014/main" id="{5022DCCD-33D4-4152-BB0F-539AF0B84CFC}"/>
              </a:ext>
            </a:extLst>
          </p:cNvPr>
          <p:cNvPicPr>
            <a:picLocks noChangeAspect="1"/>
          </p:cNvPicPr>
          <p:nvPr/>
        </p:nvPicPr>
        <p:blipFill>
          <a:blip r:embed="rId4" cstate="print"/>
          <a:stretch>
            <a:fillRect/>
          </a:stretch>
        </p:blipFill>
        <p:spPr>
          <a:xfrm>
            <a:off x="493216" y="1201906"/>
            <a:ext cx="2343981" cy="1033294"/>
          </a:xfrm>
          <a:prstGeom prst="rect">
            <a:avLst/>
          </a:prstGeom>
        </p:spPr>
      </p:pic>
      <p:pic>
        <p:nvPicPr>
          <p:cNvPr id="10" name="Picture 9">
            <a:extLst>
              <a:ext uri="{FF2B5EF4-FFF2-40B4-BE49-F238E27FC236}">
                <a16:creationId xmlns:a16="http://schemas.microsoft.com/office/drawing/2014/main" id="{1FA1D8EB-E8E9-4E1D-BA78-9AD6E251BC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5693" y="1305576"/>
            <a:ext cx="3544107" cy="480551"/>
          </a:xfrm>
          <a:prstGeom prst="rect">
            <a:avLst/>
          </a:prstGeom>
        </p:spPr>
      </p:pic>
      <p:pic>
        <p:nvPicPr>
          <p:cNvPr id="11" name="Picture 10" descr="download (1).jpg">
            <a:extLst>
              <a:ext uri="{FF2B5EF4-FFF2-40B4-BE49-F238E27FC236}">
                <a16:creationId xmlns:a16="http://schemas.microsoft.com/office/drawing/2014/main" id="{1E76DB1C-50C8-47E9-8B96-285C6764F2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29723" y="5882848"/>
            <a:ext cx="972953" cy="810795"/>
          </a:xfrm>
          <a:prstGeom prst="rect">
            <a:avLst/>
          </a:prstGeom>
        </p:spPr>
      </p:pic>
      <p:pic>
        <p:nvPicPr>
          <p:cNvPr id="13" name="Picture 12">
            <a:extLst>
              <a:ext uri="{FF2B5EF4-FFF2-40B4-BE49-F238E27FC236}">
                <a16:creationId xmlns:a16="http://schemas.microsoft.com/office/drawing/2014/main" id="{9313E510-238D-416D-8347-44031B35151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847277" y="4908130"/>
            <a:ext cx="902524" cy="328191"/>
          </a:xfrm>
          <a:prstGeom prst="rect">
            <a:avLst/>
          </a:prstGeom>
        </p:spPr>
      </p:pic>
      <p:pic>
        <p:nvPicPr>
          <p:cNvPr id="14" name="Picture 13">
            <a:extLst>
              <a:ext uri="{FF2B5EF4-FFF2-40B4-BE49-F238E27FC236}">
                <a16:creationId xmlns:a16="http://schemas.microsoft.com/office/drawing/2014/main" id="{B3F305CE-6248-4BAC-9E1D-5967A2715A1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5121" y="3070252"/>
            <a:ext cx="2056673" cy="339450"/>
          </a:xfrm>
          <a:prstGeom prst="rect">
            <a:avLst/>
          </a:prstGeom>
        </p:spPr>
      </p:pic>
      <p:pic>
        <p:nvPicPr>
          <p:cNvPr id="15" name="Picture 14" descr="download (2).jpg">
            <a:extLst>
              <a:ext uri="{FF2B5EF4-FFF2-40B4-BE49-F238E27FC236}">
                <a16:creationId xmlns:a16="http://schemas.microsoft.com/office/drawing/2014/main" id="{5194E925-FE3B-4FDB-843E-26FF7DFDE339}"/>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5348755" y="5871609"/>
            <a:ext cx="2197119" cy="602436"/>
          </a:xfrm>
          <a:prstGeom prst="rect">
            <a:avLst/>
          </a:prstGeom>
        </p:spPr>
      </p:pic>
      <p:pic>
        <p:nvPicPr>
          <p:cNvPr id="16" name="Picture 22" descr="79">
            <a:extLst>
              <a:ext uri="{FF2B5EF4-FFF2-40B4-BE49-F238E27FC236}">
                <a16:creationId xmlns:a16="http://schemas.microsoft.com/office/drawing/2014/main" id="{32423D3E-4735-45D6-BEC0-1409466BFBF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975462" y="4691710"/>
            <a:ext cx="688738" cy="481977"/>
          </a:xfrm>
          <a:prstGeom prst="rect">
            <a:avLst/>
          </a:prstGeom>
          <a:noFill/>
        </p:spPr>
      </p:pic>
      <p:pic>
        <p:nvPicPr>
          <p:cNvPr id="17" name="Picture 14" descr="tpk-logo">
            <a:extLst>
              <a:ext uri="{FF2B5EF4-FFF2-40B4-BE49-F238E27FC236}">
                <a16:creationId xmlns:a16="http://schemas.microsoft.com/office/drawing/2014/main" id="{711A8E6F-AAC8-43E3-8171-321FE963DFB2}"/>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957165" y="4093926"/>
            <a:ext cx="1693974" cy="671661"/>
          </a:xfrm>
          <a:prstGeom prst="rect">
            <a:avLst/>
          </a:prstGeom>
          <a:noFill/>
        </p:spPr>
      </p:pic>
      <p:pic>
        <p:nvPicPr>
          <p:cNvPr id="3" name="Picture 2">
            <a:extLst>
              <a:ext uri="{FF2B5EF4-FFF2-40B4-BE49-F238E27FC236}">
                <a16:creationId xmlns:a16="http://schemas.microsoft.com/office/drawing/2014/main" id="{26F0BABF-4BF4-4F99-96A2-EE04C80A0EE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57075" y="1046827"/>
            <a:ext cx="1515632" cy="1239122"/>
          </a:xfrm>
          <a:prstGeom prst="rect">
            <a:avLst/>
          </a:prstGeom>
        </p:spPr>
      </p:pic>
      <p:pic>
        <p:nvPicPr>
          <p:cNvPr id="19" name="Picture 18" descr="download (1).png">
            <a:extLst>
              <a:ext uri="{FF2B5EF4-FFF2-40B4-BE49-F238E27FC236}">
                <a16:creationId xmlns:a16="http://schemas.microsoft.com/office/drawing/2014/main" id="{71040210-2ABE-430F-9A8E-03218A740AF1}"/>
              </a:ext>
            </a:extLst>
          </p:cNvPr>
          <p:cNvPicPr>
            <a:picLocks noChangeAspect="1"/>
          </p:cNvPicPr>
          <p:nvPr/>
        </p:nvPicPr>
        <p:blipFill>
          <a:blip r:embed="rId13"/>
          <a:stretch>
            <a:fillRect/>
          </a:stretch>
        </p:blipFill>
        <p:spPr>
          <a:xfrm>
            <a:off x="6193160" y="2357829"/>
            <a:ext cx="1411938" cy="363338"/>
          </a:xfrm>
          <a:prstGeom prst="rect">
            <a:avLst/>
          </a:prstGeom>
        </p:spPr>
      </p:pic>
      <p:pic>
        <p:nvPicPr>
          <p:cNvPr id="21" name="Picture 20">
            <a:extLst>
              <a:ext uri="{FF2B5EF4-FFF2-40B4-BE49-F238E27FC236}">
                <a16:creationId xmlns:a16="http://schemas.microsoft.com/office/drawing/2014/main" id="{1B8D2AB0-5309-4AD1-ACCA-7AE1338A3998}"/>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854098" y="4144529"/>
            <a:ext cx="1923633" cy="523592"/>
          </a:xfrm>
          <a:prstGeom prst="rect">
            <a:avLst/>
          </a:prstGeom>
        </p:spPr>
      </p:pic>
      <p:pic>
        <p:nvPicPr>
          <p:cNvPr id="22" name="Picture 21">
            <a:extLst>
              <a:ext uri="{FF2B5EF4-FFF2-40B4-BE49-F238E27FC236}">
                <a16:creationId xmlns:a16="http://schemas.microsoft.com/office/drawing/2014/main" id="{21E2AAFE-0635-4F05-9B8C-DA5A17059F0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25081" y="3632779"/>
            <a:ext cx="1004996" cy="465978"/>
          </a:xfrm>
          <a:prstGeom prst="rect">
            <a:avLst/>
          </a:prstGeom>
        </p:spPr>
      </p:pic>
      <p:pic>
        <p:nvPicPr>
          <p:cNvPr id="23" name="Picture 22" descr="download (6).png">
            <a:extLst>
              <a:ext uri="{FF2B5EF4-FFF2-40B4-BE49-F238E27FC236}">
                <a16:creationId xmlns:a16="http://schemas.microsoft.com/office/drawing/2014/main" id="{4CB43C27-7E70-4F56-A5E6-33B27618F580}"/>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459886" y="5666315"/>
            <a:ext cx="896214" cy="896214"/>
          </a:xfrm>
          <a:prstGeom prst="rect">
            <a:avLst/>
          </a:prstGeom>
        </p:spPr>
      </p:pic>
      <p:pic>
        <p:nvPicPr>
          <p:cNvPr id="24" name="Picture 7" descr="USHA final logo.png">
            <a:extLst>
              <a:ext uri="{FF2B5EF4-FFF2-40B4-BE49-F238E27FC236}">
                <a16:creationId xmlns:a16="http://schemas.microsoft.com/office/drawing/2014/main" id="{C13B0BBA-4A3B-4C99-B7A1-ED8E30F0A501}"/>
              </a:ext>
            </a:extLst>
          </p:cNvPr>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20716" y="3813838"/>
            <a:ext cx="1732146" cy="403877"/>
          </a:xfrm>
          <a:prstGeom prst="rect">
            <a:avLst/>
          </a:prstGeom>
          <a:noFill/>
          <a:ln w="9525">
            <a:noFill/>
            <a:miter lim="800000"/>
            <a:headEnd/>
            <a:tailEnd/>
          </a:ln>
        </p:spPr>
      </p:pic>
      <p:pic>
        <p:nvPicPr>
          <p:cNvPr id="25" name="Picture 24">
            <a:extLst>
              <a:ext uri="{FF2B5EF4-FFF2-40B4-BE49-F238E27FC236}">
                <a16:creationId xmlns:a16="http://schemas.microsoft.com/office/drawing/2014/main" id="{B2F33625-7252-4410-A599-A1859B2F536B}"/>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9484405" y="1328498"/>
            <a:ext cx="1932895" cy="550339"/>
          </a:xfrm>
          <a:prstGeom prst="rect">
            <a:avLst/>
          </a:prstGeom>
        </p:spPr>
      </p:pic>
      <p:pic>
        <p:nvPicPr>
          <p:cNvPr id="26" name="Picture 25" descr="logo (2).png">
            <a:extLst>
              <a:ext uri="{FF2B5EF4-FFF2-40B4-BE49-F238E27FC236}">
                <a16:creationId xmlns:a16="http://schemas.microsoft.com/office/drawing/2014/main" id="{6E2820FB-6529-487A-98CC-78B493C0621E}"/>
              </a:ext>
            </a:extLst>
          </p:cNvPr>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a:xfrm>
            <a:off x="4903826" y="2320114"/>
            <a:ext cx="938524" cy="829485"/>
          </a:xfrm>
          <a:prstGeom prst="rect">
            <a:avLst/>
          </a:prstGeom>
        </p:spPr>
      </p:pic>
      <p:pic>
        <p:nvPicPr>
          <p:cNvPr id="27" name="Picture 26">
            <a:extLst>
              <a:ext uri="{FF2B5EF4-FFF2-40B4-BE49-F238E27FC236}">
                <a16:creationId xmlns:a16="http://schemas.microsoft.com/office/drawing/2014/main" id="{08F55D7C-D398-4734-B701-1F4A608DAA8D}"/>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428825" y="2861698"/>
            <a:ext cx="996884" cy="973702"/>
          </a:xfrm>
          <a:prstGeom prst="rect">
            <a:avLst/>
          </a:prstGeom>
        </p:spPr>
      </p:pic>
      <p:pic>
        <p:nvPicPr>
          <p:cNvPr id="28" name="Picture 27" descr="download (2).png">
            <a:extLst>
              <a:ext uri="{FF2B5EF4-FFF2-40B4-BE49-F238E27FC236}">
                <a16:creationId xmlns:a16="http://schemas.microsoft.com/office/drawing/2014/main" id="{211F5E29-8EFA-4DC9-A727-3E39A229FE8E}"/>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580876" y="3041555"/>
            <a:ext cx="1293124" cy="692245"/>
          </a:xfrm>
          <a:prstGeom prst="rect">
            <a:avLst/>
          </a:prstGeom>
        </p:spPr>
      </p:pic>
      <p:pic>
        <p:nvPicPr>
          <p:cNvPr id="29" name="Picture 28" descr="download (6).png">
            <a:extLst>
              <a:ext uri="{FF2B5EF4-FFF2-40B4-BE49-F238E27FC236}">
                <a16:creationId xmlns:a16="http://schemas.microsoft.com/office/drawing/2014/main" id="{CA64BD5A-F5E0-4748-9D67-464C83FEB9F1}"/>
              </a:ext>
            </a:extLst>
          </p:cNvPr>
          <p:cNvPicPr>
            <a:picLocks noChangeAspect="1"/>
          </p:cNvPicPr>
          <p:nvPr/>
        </p:nvPicPr>
        <p:blipFill>
          <a:blip r:embed="rId22" cstate="email">
            <a:extLst>
              <a:ext uri="{28A0092B-C50C-407E-A947-70E740481C1C}">
                <a14:useLocalDpi xmlns:a14="http://schemas.microsoft.com/office/drawing/2010/main"/>
              </a:ext>
            </a:extLst>
          </a:blip>
          <a:srcRect t="28444" b="39556"/>
          <a:stretch>
            <a:fillRect/>
          </a:stretch>
        </p:blipFill>
        <p:spPr>
          <a:xfrm>
            <a:off x="1800601" y="4722016"/>
            <a:ext cx="1678578" cy="650083"/>
          </a:xfrm>
          <a:prstGeom prst="rect">
            <a:avLst/>
          </a:prstGeom>
        </p:spPr>
      </p:pic>
      <p:pic>
        <p:nvPicPr>
          <p:cNvPr id="30" name="Picture 29" descr="download (4).png">
            <a:extLst>
              <a:ext uri="{FF2B5EF4-FFF2-40B4-BE49-F238E27FC236}">
                <a16:creationId xmlns:a16="http://schemas.microsoft.com/office/drawing/2014/main" id="{21DF9390-14E1-42F1-9B7E-BA21F2F667D2}"/>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272908" y="4775892"/>
            <a:ext cx="1091993" cy="977208"/>
          </a:xfrm>
          <a:prstGeom prst="rect">
            <a:avLst/>
          </a:prstGeom>
        </p:spPr>
      </p:pic>
      <p:pic>
        <p:nvPicPr>
          <p:cNvPr id="31" name="Picture 30" descr="download (4).jpg">
            <a:extLst>
              <a:ext uri="{FF2B5EF4-FFF2-40B4-BE49-F238E27FC236}">
                <a16:creationId xmlns:a16="http://schemas.microsoft.com/office/drawing/2014/main" id="{C54A60B3-5077-4FB3-AD13-48FDD34316BF}"/>
              </a:ext>
            </a:extLst>
          </p:cNvPr>
          <p:cNvPicPr>
            <a:picLocks noChangeAspect="1"/>
          </p:cNvPicPr>
          <p:nvPr/>
        </p:nvPicPr>
        <p:blipFill>
          <a:blip r:embed="rId24"/>
          <a:stretch>
            <a:fillRect/>
          </a:stretch>
        </p:blipFill>
        <p:spPr>
          <a:xfrm>
            <a:off x="222871" y="4320636"/>
            <a:ext cx="1368964" cy="1368964"/>
          </a:xfrm>
          <a:prstGeom prst="rect">
            <a:avLst/>
          </a:prstGeom>
        </p:spPr>
      </p:pic>
      <p:pic>
        <p:nvPicPr>
          <p:cNvPr id="32" name="Picture 31" descr="download (8).png">
            <a:extLst>
              <a:ext uri="{FF2B5EF4-FFF2-40B4-BE49-F238E27FC236}">
                <a16:creationId xmlns:a16="http://schemas.microsoft.com/office/drawing/2014/main" id="{0215884D-7184-4D1D-8223-F5E0669F3DAC}"/>
              </a:ext>
            </a:extLst>
          </p:cNvPr>
          <p:cNvPicPr>
            <a:picLocks noChangeAspect="1"/>
          </p:cNvPicPr>
          <p:nvPr/>
        </p:nvPicPr>
        <p:blipFill>
          <a:blip r:embed="rId25" cstate="email">
            <a:extLst>
              <a:ext uri="{28A0092B-C50C-407E-A947-70E740481C1C}">
                <a14:useLocalDpi xmlns:a14="http://schemas.microsoft.com/office/drawing/2010/main"/>
              </a:ext>
            </a:extLst>
          </a:blip>
          <a:srcRect t="33333" b="26667"/>
          <a:stretch>
            <a:fillRect/>
          </a:stretch>
        </p:blipFill>
        <p:spPr>
          <a:xfrm>
            <a:off x="9829797" y="3880818"/>
            <a:ext cx="1981955" cy="792782"/>
          </a:xfrm>
          <a:prstGeom prst="rect">
            <a:avLst/>
          </a:prstGeom>
        </p:spPr>
      </p:pic>
      <p:pic>
        <p:nvPicPr>
          <p:cNvPr id="34" name="Picture 33">
            <a:extLst>
              <a:ext uri="{FF2B5EF4-FFF2-40B4-BE49-F238E27FC236}">
                <a16:creationId xmlns:a16="http://schemas.microsoft.com/office/drawing/2014/main" id="{B880A83B-FB9A-4243-BAAC-EDBA3354278A}"/>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6143965" y="4904405"/>
            <a:ext cx="657268" cy="492317"/>
          </a:xfrm>
          <a:prstGeom prst="rect">
            <a:avLst/>
          </a:prstGeom>
        </p:spPr>
      </p:pic>
      <p:pic>
        <p:nvPicPr>
          <p:cNvPr id="35" name="Picture 10" descr="17">
            <a:extLst>
              <a:ext uri="{FF2B5EF4-FFF2-40B4-BE49-F238E27FC236}">
                <a16:creationId xmlns:a16="http://schemas.microsoft.com/office/drawing/2014/main" id="{3490BCDB-0FDE-4AD3-A792-96694FA4B90C}"/>
              </a:ext>
            </a:extLst>
          </p:cNvPr>
          <p:cNvPicPr>
            <a:picLocks noChangeAspect="1" noChangeArrowheads="1"/>
          </p:cNvPicPr>
          <p:nvPr/>
        </p:nvPicPr>
        <p:blipFill>
          <a:blip r:embed="rId27" cstate="print"/>
          <a:srcRect/>
          <a:stretch>
            <a:fillRect/>
          </a:stretch>
        </p:blipFill>
        <p:spPr bwMode="auto">
          <a:xfrm>
            <a:off x="4394117" y="5818976"/>
            <a:ext cx="949710" cy="632624"/>
          </a:xfrm>
          <a:prstGeom prst="rect">
            <a:avLst/>
          </a:prstGeom>
          <a:noFill/>
        </p:spPr>
      </p:pic>
      <p:pic>
        <p:nvPicPr>
          <p:cNvPr id="37" name="Picture 36">
            <a:extLst>
              <a:ext uri="{FF2B5EF4-FFF2-40B4-BE49-F238E27FC236}">
                <a16:creationId xmlns:a16="http://schemas.microsoft.com/office/drawing/2014/main" id="{298BE366-58DF-4A8F-A8A7-CE5853C7400C}"/>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9001571" y="4846487"/>
            <a:ext cx="568610" cy="680969"/>
          </a:xfrm>
          <a:prstGeom prst="rect">
            <a:avLst/>
          </a:prstGeom>
        </p:spPr>
      </p:pic>
      <p:pic>
        <p:nvPicPr>
          <p:cNvPr id="38" name="Picture 37" descr="download (6).jpg">
            <a:extLst>
              <a:ext uri="{FF2B5EF4-FFF2-40B4-BE49-F238E27FC236}">
                <a16:creationId xmlns:a16="http://schemas.microsoft.com/office/drawing/2014/main" id="{D6D69F65-DC24-44E5-9A66-7FC79050999B}"/>
              </a:ext>
            </a:extLst>
          </p:cNvPr>
          <p:cNvPicPr>
            <a:picLocks noChangeAspect="1"/>
          </p:cNvPicPr>
          <p:nvPr/>
        </p:nvPicPr>
        <p:blipFill>
          <a:blip r:embed="rId29" cstate="email">
            <a:extLst>
              <a:ext uri="{28A0092B-C50C-407E-A947-70E740481C1C}">
                <a14:useLocalDpi xmlns:a14="http://schemas.microsoft.com/office/drawing/2010/main"/>
              </a:ext>
            </a:extLst>
          </a:blip>
          <a:srcRect/>
          <a:stretch>
            <a:fillRect/>
          </a:stretch>
        </p:blipFill>
        <p:spPr>
          <a:xfrm>
            <a:off x="10371743" y="4824348"/>
            <a:ext cx="1261457" cy="507334"/>
          </a:xfrm>
          <a:prstGeom prst="rect">
            <a:avLst/>
          </a:prstGeom>
        </p:spPr>
      </p:pic>
      <p:pic>
        <p:nvPicPr>
          <p:cNvPr id="39" name="Picture 38" descr="aptiv_logo_color_rgb.png">
            <a:extLst>
              <a:ext uri="{FF2B5EF4-FFF2-40B4-BE49-F238E27FC236}">
                <a16:creationId xmlns:a16="http://schemas.microsoft.com/office/drawing/2014/main" id="{60A7500F-316D-4B2D-A197-26EBCEDF9469}"/>
              </a:ext>
            </a:extLst>
          </p:cNvPr>
          <p:cNvPicPr>
            <a:picLocks noChangeAspect="1"/>
          </p:cNvPicPr>
          <p:nvPr/>
        </p:nvPicPr>
        <p:blipFill>
          <a:blip r:embed="rId30" cstate="print"/>
          <a:stretch>
            <a:fillRect/>
          </a:stretch>
        </p:blipFill>
        <p:spPr>
          <a:xfrm>
            <a:off x="7871060" y="2358543"/>
            <a:ext cx="1933437" cy="435457"/>
          </a:xfrm>
          <a:prstGeom prst="rect">
            <a:avLst/>
          </a:prstGeom>
        </p:spPr>
      </p:pic>
      <p:sp>
        <p:nvSpPr>
          <p:cNvPr id="41" name="TextBox 40">
            <a:extLst>
              <a:ext uri="{FF2B5EF4-FFF2-40B4-BE49-F238E27FC236}">
                <a16:creationId xmlns:a16="http://schemas.microsoft.com/office/drawing/2014/main" id="{ABB04381-BEA6-4450-957C-6E6ED69E833F}"/>
              </a:ext>
            </a:extLst>
          </p:cNvPr>
          <p:cNvSpPr txBox="1"/>
          <p:nvPr/>
        </p:nvSpPr>
        <p:spPr>
          <a:xfrm>
            <a:off x="1626705" y="237635"/>
            <a:ext cx="9041295" cy="769441"/>
          </a:xfrm>
          <a:prstGeom prst="rect">
            <a:avLst/>
          </a:prstGeom>
          <a:noFill/>
        </p:spPr>
        <p:txBody>
          <a:bodyPr wrap="square" rtlCol="0">
            <a:spAutoFit/>
          </a:bodyPr>
          <a:lstStyle/>
          <a:p>
            <a:pPr algn="ctr"/>
            <a:r>
              <a:rPr lang="en-US" sz="4400" b="1" dirty="0">
                <a:solidFill>
                  <a:schemeClr val="tx1">
                    <a:lumMod val="85000"/>
                    <a:lumOff val="15000"/>
                  </a:schemeClr>
                </a:solidFill>
                <a:latin typeface="Roboto Black" pitchFamily="2" charset="0"/>
                <a:ea typeface="Roboto Black" pitchFamily="2" charset="0"/>
              </a:rPr>
              <a:t>TRUSTED BY GLOBAL BRANDS</a:t>
            </a:r>
            <a:endParaRPr lang="en-US" sz="2000" b="1" dirty="0">
              <a:solidFill>
                <a:schemeClr val="tx1">
                  <a:lumMod val="85000"/>
                  <a:lumOff val="15000"/>
                </a:schemeClr>
              </a:solidFill>
              <a:latin typeface="Roboto Black" pitchFamily="2" charset="0"/>
              <a:ea typeface="Roboto Black" pitchFamily="2" charset="0"/>
            </a:endParaRPr>
          </a:p>
        </p:txBody>
      </p:sp>
      <p:pic>
        <p:nvPicPr>
          <p:cNvPr id="2" name="Picture 1"/>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8902700" y="5943600"/>
            <a:ext cx="1155700" cy="424797"/>
          </a:xfrm>
          <a:prstGeom prst="rect">
            <a:avLst/>
          </a:prstGeom>
        </p:spPr>
      </p:pic>
      <p:pic>
        <p:nvPicPr>
          <p:cNvPr id="5" name="Picture 4"/>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10185400" y="5537200"/>
            <a:ext cx="1671128" cy="838200"/>
          </a:xfrm>
          <a:prstGeom prst="rect">
            <a:avLst/>
          </a:prstGeom>
        </p:spPr>
      </p:pic>
      <p:pic>
        <p:nvPicPr>
          <p:cNvPr id="6" name="Picture 5"/>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215900" y="5844117"/>
            <a:ext cx="1562100" cy="607483"/>
          </a:xfrm>
          <a:prstGeom prst="rect">
            <a:avLst/>
          </a:prstGeom>
        </p:spPr>
      </p:pic>
      <p:pic>
        <p:nvPicPr>
          <p:cNvPr id="8" name="Picture 7"/>
          <p:cNvPicPr>
            <a:picLocks noChangeAspect="1"/>
          </p:cNvPicPr>
          <p:nvPr/>
        </p:nvPicPr>
        <p:blipFill rotWithShape="1">
          <a:blip r:embed="rId34" cstate="email">
            <a:extLst>
              <a:ext uri="{28A0092B-C50C-407E-A947-70E740481C1C}">
                <a14:useLocalDpi xmlns:a14="http://schemas.microsoft.com/office/drawing/2010/main"/>
              </a:ext>
            </a:extLst>
          </a:blip>
          <a:srcRect/>
          <a:stretch/>
        </p:blipFill>
        <p:spPr>
          <a:xfrm>
            <a:off x="7175500" y="3848100"/>
            <a:ext cx="2082800" cy="901700"/>
          </a:xfrm>
          <a:prstGeom prst="rect">
            <a:avLst/>
          </a:prstGeom>
        </p:spPr>
      </p:pic>
      <p:pic>
        <p:nvPicPr>
          <p:cNvPr id="12" name="Picture 11"/>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9944100" y="2006600"/>
            <a:ext cx="1651000" cy="893164"/>
          </a:xfrm>
          <a:prstGeom prst="rect">
            <a:avLst/>
          </a:prstGeom>
        </p:spPr>
      </p:pic>
      <p:pic>
        <p:nvPicPr>
          <p:cNvPr id="18" name="Picture 17"/>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215900" y="2095500"/>
            <a:ext cx="1752600" cy="984739"/>
          </a:xfrm>
          <a:prstGeom prst="rect">
            <a:avLst/>
          </a:prstGeom>
        </p:spPr>
      </p:pic>
      <p:pic>
        <p:nvPicPr>
          <p:cNvPr id="44" name="Picture 43"/>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8026400" y="2844800"/>
            <a:ext cx="1539955" cy="1206500"/>
          </a:xfrm>
          <a:prstGeom prst="rect">
            <a:avLst/>
          </a:prstGeom>
        </p:spPr>
      </p:pic>
      <p:pic>
        <p:nvPicPr>
          <p:cNvPr id="45" name="Picture 44"/>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9702800" y="3175000"/>
            <a:ext cx="2235200" cy="469848"/>
          </a:xfrm>
          <a:prstGeom prst="rect">
            <a:avLst/>
          </a:prstGeom>
        </p:spPr>
      </p:pic>
      <p:pic>
        <p:nvPicPr>
          <p:cNvPr id="46" name="Picture 45"/>
          <p:cNvPicPr>
            <a:picLocks noChangeAspect="1"/>
          </p:cNvPicPr>
          <p:nvPr/>
        </p:nvPicPr>
        <p:blipFill rotWithShape="1">
          <a:blip r:embed="rId39" cstate="email">
            <a:extLst>
              <a:ext uri="{28A0092B-C50C-407E-A947-70E740481C1C}">
                <a14:useLocalDpi xmlns:a14="http://schemas.microsoft.com/office/drawing/2010/main"/>
              </a:ext>
            </a:extLst>
          </a:blip>
          <a:srcRect/>
          <a:stretch/>
        </p:blipFill>
        <p:spPr>
          <a:xfrm>
            <a:off x="4699000" y="5245100"/>
            <a:ext cx="1224017" cy="546100"/>
          </a:xfrm>
          <a:prstGeom prst="rect">
            <a:avLst/>
          </a:prstGeom>
        </p:spPr>
      </p:pic>
      <p:pic>
        <p:nvPicPr>
          <p:cNvPr id="47" name="Picture 46"/>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7493000" y="5836413"/>
            <a:ext cx="1358900" cy="589787"/>
          </a:xfrm>
          <a:prstGeom prst="rect">
            <a:avLst/>
          </a:prstGeom>
        </p:spPr>
      </p:pic>
    </p:spTree>
    <p:extLst>
      <p:ext uri="{BB962C8B-B14F-4D97-AF65-F5344CB8AC3E}">
        <p14:creationId xmlns:p14="http://schemas.microsoft.com/office/powerpoint/2010/main" val="141185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122"/>
            <a:ext cx="12192000" cy="6462733"/>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solidFill>
                <a:schemeClr val="bg1"/>
              </a:solidFill>
            </a:endParaRPr>
          </a:p>
        </p:txBody>
      </p:sp>
      <p:sp>
        <p:nvSpPr>
          <p:cNvPr id="4" name="Title 1">
            <a:extLst>
              <a:ext uri="{FF2B5EF4-FFF2-40B4-BE49-F238E27FC236}">
                <a16:creationId xmlns:a16="http://schemas.microsoft.com/office/drawing/2014/main" id="{A56FDD67-42B6-4624-98F2-898F7B9CCC10}"/>
              </a:ext>
            </a:extLst>
          </p:cNvPr>
          <p:cNvSpPr txBox="1">
            <a:spLocks/>
          </p:cNvSpPr>
          <p:nvPr/>
        </p:nvSpPr>
        <p:spPr>
          <a:xfrm>
            <a:off x="4064237" y="736289"/>
            <a:ext cx="5035862" cy="13255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Sangeeta Agrawal</a:t>
            </a:r>
            <a:endParaRPr lang="en-US" dirty="0">
              <a:solidFill>
                <a:schemeClr val="bg1"/>
              </a:solidFill>
            </a:endParaRPr>
          </a:p>
        </p:txBody>
      </p:sp>
      <p:sp>
        <p:nvSpPr>
          <p:cNvPr id="5" name="TextBox 4">
            <a:extLst>
              <a:ext uri="{FF2B5EF4-FFF2-40B4-BE49-F238E27FC236}">
                <a16:creationId xmlns:a16="http://schemas.microsoft.com/office/drawing/2014/main" id="{C7311B93-89A7-46E2-969A-9F026EE019D5}"/>
              </a:ext>
            </a:extLst>
          </p:cNvPr>
          <p:cNvSpPr txBox="1"/>
          <p:nvPr/>
        </p:nvSpPr>
        <p:spPr>
          <a:xfrm>
            <a:off x="8421128" y="987152"/>
            <a:ext cx="3770872" cy="461665"/>
          </a:xfrm>
          <a:prstGeom prst="rect">
            <a:avLst/>
          </a:prstGeom>
          <a:noFill/>
        </p:spPr>
        <p:txBody>
          <a:bodyPr wrap="square" rtlCol="0">
            <a:spAutoFit/>
          </a:bodyPr>
          <a:lstStyle/>
          <a:p>
            <a:pPr algn="ctr"/>
            <a:r>
              <a:rPr lang="en-US" sz="2400" dirty="0">
                <a:solidFill>
                  <a:schemeClr val="bg1"/>
                </a:solidFill>
              </a:rPr>
              <a:t>Founder - Director</a:t>
            </a:r>
          </a:p>
        </p:txBody>
      </p:sp>
      <p:sp>
        <p:nvSpPr>
          <p:cNvPr id="11" name="TextBox 10">
            <a:extLst>
              <a:ext uri="{FF2B5EF4-FFF2-40B4-BE49-F238E27FC236}">
                <a16:creationId xmlns:a16="http://schemas.microsoft.com/office/drawing/2014/main" id="{ABB04381-BEA6-4450-957C-6E6ED69E833F}"/>
              </a:ext>
            </a:extLst>
          </p:cNvPr>
          <p:cNvSpPr txBox="1"/>
          <p:nvPr/>
        </p:nvSpPr>
        <p:spPr>
          <a:xfrm>
            <a:off x="2379274" y="50260"/>
            <a:ext cx="8203095" cy="769441"/>
          </a:xfrm>
          <a:prstGeom prst="rect">
            <a:avLst/>
          </a:prstGeom>
          <a:noFill/>
        </p:spPr>
        <p:txBody>
          <a:bodyPr wrap="square" rtlCol="0">
            <a:spAutoFit/>
          </a:bodyPr>
          <a:lstStyle/>
          <a:p>
            <a:pPr algn="ctr"/>
            <a:r>
              <a:rPr lang="en-US" sz="4400" b="1" dirty="0">
                <a:solidFill>
                  <a:schemeClr val="bg1"/>
                </a:solidFill>
                <a:latin typeface="+mj-lt"/>
                <a:ea typeface="+mj-ea"/>
                <a:cs typeface="+mj-cs"/>
              </a:rPr>
              <a:t>PRASTUT LEADERSHIP</a:t>
            </a:r>
          </a:p>
        </p:txBody>
      </p:sp>
      <p:sp>
        <p:nvSpPr>
          <p:cNvPr id="12" name="Rectangle 11"/>
          <p:cNvSpPr/>
          <p:nvPr/>
        </p:nvSpPr>
        <p:spPr>
          <a:xfrm>
            <a:off x="2207198" y="1603494"/>
            <a:ext cx="9445333" cy="4185761"/>
          </a:xfrm>
          <a:prstGeom prst="rect">
            <a:avLst/>
          </a:prstGeom>
        </p:spPr>
        <p:txBody>
          <a:bodyPr wrap="square">
            <a:spAutoFit/>
          </a:bodyPr>
          <a:lstStyle/>
          <a:p>
            <a:r>
              <a:rPr lang="en-US" sz="1400" dirty="0">
                <a:solidFill>
                  <a:schemeClr val="bg1"/>
                </a:solidFill>
              </a:rPr>
              <a:t>The company was founded in 1998 and is headed by Sangeeta Agrawal: (Founder Director) IIM-Ahmedabad. </a:t>
            </a:r>
          </a:p>
          <a:p>
            <a:r>
              <a:rPr lang="en-US" sz="1400" dirty="0">
                <a:solidFill>
                  <a:schemeClr val="bg1"/>
                </a:solidFill>
              </a:rPr>
              <a:t> </a:t>
            </a:r>
          </a:p>
          <a:p>
            <a:r>
              <a:rPr lang="en-US" sz="1400" dirty="0">
                <a:solidFill>
                  <a:schemeClr val="bg1"/>
                </a:solidFill>
              </a:rPr>
              <a:t>Sangeeta is a business focused professional, having extensive experience in market research, consulting and academia. Her professional career spans across 30-plus years of experience in market and consumer research, business intelligence, market entry strategy and business performance turnaround. </a:t>
            </a:r>
          </a:p>
          <a:p>
            <a:r>
              <a:rPr lang="en-US" sz="1400" dirty="0">
                <a:solidFill>
                  <a:schemeClr val="bg1"/>
                </a:solidFill>
              </a:rPr>
              <a:t> </a:t>
            </a:r>
          </a:p>
          <a:p>
            <a:r>
              <a:rPr lang="en-US" sz="1400" dirty="0">
                <a:solidFill>
                  <a:schemeClr val="bg1"/>
                </a:solidFill>
              </a:rPr>
              <a:t>She uses her critical thinking, data crunching and advance research capabilities to correlate key data and insights from the consumer and market trends with the larger picture for the industry/business to derive new segments and opportunities for business growth. Her strengths include breaking down complex problems into simple, measurable solutions, building things from scratch and growing them into profitability, ethical leadership, strategic vision and a razor sharp focus on the constantly shifting market research industry. </a:t>
            </a:r>
          </a:p>
          <a:p>
            <a:r>
              <a:rPr lang="en-US" sz="1400" dirty="0">
                <a:solidFill>
                  <a:schemeClr val="bg1"/>
                </a:solidFill>
              </a:rPr>
              <a:t> </a:t>
            </a:r>
          </a:p>
          <a:p>
            <a:r>
              <a:rPr lang="en-US" sz="1400" dirty="0">
                <a:solidFill>
                  <a:schemeClr val="bg1"/>
                </a:solidFill>
              </a:rPr>
              <a:t>As a business leader she is at the forefront to use the latest state-of-the-art technology tools for more efficient working of the business. This has involved visioning, planning, building and mentoring teams and thought leadership.</a:t>
            </a:r>
          </a:p>
          <a:p>
            <a:r>
              <a:rPr lang="en-US" sz="1400" dirty="0">
                <a:solidFill>
                  <a:schemeClr val="bg1"/>
                </a:solidFill>
              </a:rPr>
              <a:t> </a:t>
            </a:r>
          </a:p>
          <a:p>
            <a:r>
              <a:rPr lang="en-US" sz="1400" dirty="0">
                <a:solidFill>
                  <a:schemeClr val="bg1"/>
                </a:solidFill>
              </a:rPr>
              <a:t>Her mantra for success: </a:t>
            </a:r>
            <a:r>
              <a:rPr lang="en-US" sz="1400" b="1" dirty="0">
                <a:solidFill>
                  <a:schemeClr val="bg1"/>
                </a:solidFill>
              </a:rPr>
              <a:t>The Devil Lies in the Details.</a:t>
            </a:r>
            <a:br>
              <a:rPr lang="en-US" sz="1400" b="1" dirty="0">
                <a:solidFill>
                  <a:schemeClr val="bg1"/>
                </a:solidFill>
              </a:rPr>
            </a:br>
            <a:endParaRPr lang="en-US" sz="1400" dirty="0">
              <a:solidFill>
                <a:schemeClr val="bg1"/>
              </a:solidFill>
            </a:endParaRPr>
          </a:p>
          <a:p>
            <a:r>
              <a:rPr lang="en-US" sz="1400" dirty="0">
                <a:solidFill>
                  <a:schemeClr val="bg1"/>
                </a:solidFill>
              </a:rPr>
              <a:t>Sangeeta is a published author with two books - “Real Time Strategic Management” in April 1996 by Global Business Press and “Marketing Research-Concept and Cases” in November 1994 by Global Business Press and also numerous white papers.</a:t>
            </a:r>
          </a:p>
        </p:txBody>
      </p:sp>
      <p:cxnSp>
        <p:nvCxnSpPr>
          <p:cNvPr id="23" name="Straight Connector 22"/>
          <p:cNvCxnSpPr/>
          <p:nvPr/>
        </p:nvCxnSpPr>
        <p:spPr>
          <a:xfrm>
            <a:off x="4588643" y="818969"/>
            <a:ext cx="416921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250853" y="0"/>
            <a:ext cx="1894692" cy="3057097"/>
          </a:xfrm>
          <a:prstGeom prst="rect">
            <a:avLst/>
          </a:prstGeom>
        </p:spPr>
      </p:pic>
    </p:spTree>
    <p:extLst>
      <p:ext uri="{BB962C8B-B14F-4D97-AF65-F5344CB8AC3E}">
        <p14:creationId xmlns:p14="http://schemas.microsoft.com/office/powerpoint/2010/main" val="305995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3451"/>
            <a:ext cx="12192000" cy="6462733"/>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solidFill>
                <a:schemeClr val="bg1"/>
              </a:solidFill>
            </a:endParaRPr>
          </a:p>
        </p:txBody>
      </p:sp>
      <p:sp>
        <p:nvSpPr>
          <p:cNvPr id="4" name="Title 1">
            <a:extLst>
              <a:ext uri="{FF2B5EF4-FFF2-40B4-BE49-F238E27FC236}">
                <a16:creationId xmlns:a16="http://schemas.microsoft.com/office/drawing/2014/main" id="{A56FDD67-42B6-4624-98F2-898F7B9CCC10}"/>
              </a:ext>
            </a:extLst>
          </p:cNvPr>
          <p:cNvSpPr txBox="1">
            <a:spLocks/>
          </p:cNvSpPr>
          <p:nvPr/>
        </p:nvSpPr>
        <p:spPr>
          <a:xfrm>
            <a:off x="3977922" y="736289"/>
            <a:ext cx="5035862" cy="13255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FFFF"/>
                </a:solidFill>
              </a:rPr>
              <a:t>Pradeep</a:t>
            </a:r>
            <a:r>
              <a:rPr lang="en-US" b="1" dirty="0">
                <a:solidFill>
                  <a:srgbClr val="FFFFFF"/>
                </a:solidFill>
              </a:rPr>
              <a:t> Agrawal</a:t>
            </a:r>
            <a:endParaRPr lang="en-US" dirty="0">
              <a:solidFill>
                <a:srgbClr val="FFFFFF"/>
              </a:solidFill>
            </a:endParaRPr>
          </a:p>
        </p:txBody>
      </p:sp>
      <p:sp>
        <p:nvSpPr>
          <p:cNvPr id="5" name="TextBox 4">
            <a:extLst>
              <a:ext uri="{FF2B5EF4-FFF2-40B4-BE49-F238E27FC236}">
                <a16:creationId xmlns:a16="http://schemas.microsoft.com/office/drawing/2014/main" id="{ABB04381-BEA6-4450-957C-6E6ED69E833F}"/>
              </a:ext>
            </a:extLst>
          </p:cNvPr>
          <p:cNvSpPr txBox="1"/>
          <p:nvPr/>
        </p:nvSpPr>
        <p:spPr>
          <a:xfrm>
            <a:off x="2379274" y="50260"/>
            <a:ext cx="8203095" cy="769441"/>
          </a:xfrm>
          <a:prstGeom prst="rect">
            <a:avLst/>
          </a:prstGeom>
          <a:noFill/>
        </p:spPr>
        <p:txBody>
          <a:bodyPr wrap="square" rtlCol="0">
            <a:spAutoFit/>
          </a:bodyPr>
          <a:lstStyle/>
          <a:p>
            <a:pPr algn="ctr"/>
            <a:r>
              <a:rPr lang="en-US" sz="4400" b="1" dirty="0">
                <a:solidFill>
                  <a:schemeClr val="bg1"/>
                </a:solidFill>
                <a:latin typeface="+mj-lt"/>
                <a:ea typeface="+mj-ea"/>
                <a:cs typeface="+mj-cs"/>
              </a:rPr>
              <a:t>PRASTUT</a:t>
            </a:r>
            <a:r>
              <a:rPr lang="en-US" sz="4400" b="1" dirty="0">
                <a:latin typeface="+mj-lt"/>
                <a:ea typeface="+mj-ea"/>
                <a:cs typeface="+mj-cs"/>
              </a:rPr>
              <a:t> </a:t>
            </a:r>
            <a:r>
              <a:rPr lang="en-US" sz="4400" b="1" dirty="0">
                <a:solidFill>
                  <a:srgbClr val="FFFFFF"/>
                </a:solidFill>
                <a:latin typeface="+mj-lt"/>
                <a:ea typeface="+mj-ea"/>
                <a:cs typeface="+mj-cs"/>
              </a:rPr>
              <a:t>LEADERSHIP</a:t>
            </a:r>
          </a:p>
        </p:txBody>
      </p:sp>
      <p:cxnSp>
        <p:nvCxnSpPr>
          <p:cNvPr id="6" name="Straight Connector 5"/>
          <p:cNvCxnSpPr/>
          <p:nvPr/>
        </p:nvCxnSpPr>
        <p:spPr>
          <a:xfrm>
            <a:off x="4588643" y="818969"/>
            <a:ext cx="416921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567952" y="852510"/>
            <a:ext cx="3624048" cy="646331"/>
          </a:xfrm>
          <a:prstGeom prst="rect">
            <a:avLst/>
          </a:prstGeom>
        </p:spPr>
        <p:txBody>
          <a:bodyPr wrap="square">
            <a:spAutoFit/>
          </a:bodyPr>
          <a:lstStyle/>
          <a:p>
            <a:pPr algn="ctr"/>
            <a:r>
              <a:rPr lang="en-US" dirty="0">
                <a:solidFill>
                  <a:srgbClr val="FFFFFF"/>
                </a:solidFill>
              </a:rPr>
              <a:t>Director – Data, Technology and Finance </a:t>
            </a:r>
          </a:p>
        </p:txBody>
      </p:sp>
      <p:sp>
        <p:nvSpPr>
          <p:cNvPr id="9" name="Rectangle 8"/>
          <p:cNvSpPr/>
          <p:nvPr/>
        </p:nvSpPr>
        <p:spPr>
          <a:xfrm>
            <a:off x="581856" y="1998185"/>
            <a:ext cx="11009022" cy="3108544"/>
          </a:xfrm>
          <a:prstGeom prst="rect">
            <a:avLst/>
          </a:prstGeom>
        </p:spPr>
        <p:txBody>
          <a:bodyPr wrap="square">
            <a:spAutoFit/>
          </a:bodyPr>
          <a:lstStyle/>
          <a:p>
            <a:r>
              <a:rPr lang="uz-Cyrl-UZ" sz="1400" dirty="0">
                <a:solidFill>
                  <a:srgbClr val="FFFFFF"/>
                </a:solidFill>
              </a:rPr>
              <a:t>Pradeep brings with him decades of experience with Technology and Data.  Pradeep is a production person at heart – A Mechanical Engineer from NIT, Rourkela followed by a Post Graduate from IIT –Delhi.  Pradeep has a deep sense of business acumen which has been honed at the family business during his  25 year tenure as a Director at Coirfoam India Pvt. Ltd.</a:t>
            </a:r>
            <a:endParaRPr lang="en-US" sz="1400" dirty="0">
              <a:solidFill>
                <a:srgbClr val="FFFFFF"/>
              </a:solidFill>
            </a:endParaRPr>
          </a:p>
          <a:p>
            <a:r>
              <a:rPr lang="uz-Cyrl-UZ" sz="1400" dirty="0">
                <a:solidFill>
                  <a:srgbClr val="FFFFFF"/>
                </a:solidFill>
              </a:rPr>
              <a:t> </a:t>
            </a:r>
            <a:endParaRPr lang="en-US" sz="1400" dirty="0">
              <a:solidFill>
                <a:srgbClr val="FFFFFF"/>
              </a:solidFill>
            </a:endParaRPr>
          </a:p>
          <a:p>
            <a:r>
              <a:rPr lang="uz-Cyrl-UZ" sz="1400" dirty="0">
                <a:solidFill>
                  <a:srgbClr val="FFFFFF"/>
                </a:solidFill>
              </a:rPr>
              <a:t>At Prastut since last 10 years, Pradeep has been at the forefront of Technology innovations. He has spearheaded the Automation of Data into Power Point Reports, Online Survey Programming, Predictive Dialling for Telephonic Research, Mobile App Development for Retail Audits, Time and Motion Studies etc.</a:t>
            </a:r>
            <a:endParaRPr lang="en-US" sz="1400" dirty="0">
              <a:solidFill>
                <a:srgbClr val="FFFFFF"/>
              </a:solidFill>
            </a:endParaRPr>
          </a:p>
          <a:p>
            <a:r>
              <a:rPr lang="uz-Cyrl-UZ" sz="1400" dirty="0">
                <a:solidFill>
                  <a:srgbClr val="FFFFFF"/>
                </a:solidFill>
              </a:rPr>
              <a:t> </a:t>
            </a:r>
            <a:endParaRPr lang="en-US" sz="1400" dirty="0">
              <a:solidFill>
                <a:srgbClr val="FFFFFF"/>
              </a:solidFill>
            </a:endParaRPr>
          </a:p>
          <a:p>
            <a:r>
              <a:rPr lang="uz-Cyrl-UZ" sz="1400" dirty="0">
                <a:solidFill>
                  <a:srgbClr val="FFFFFF"/>
                </a:solidFill>
              </a:rPr>
              <a:t>Pradeep is passionate about Data Mining and Analysis and has successfuly worked on files comprising of data in millions. Data from the large sample surveys conducted by Prastut has been analysed, sliced and diced into an array of multiple rows and columns through astute syntax file planning and preparation.  Our fast project turnarounds are easily managed due to readiness of the data analysis team to work on the data through prior programming.</a:t>
            </a:r>
            <a:endParaRPr lang="en-US" sz="1400" dirty="0">
              <a:solidFill>
                <a:srgbClr val="FFFFFF"/>
              </a:solidFill>
            </a:endParaRPr>
          </a:p>
          <a:p>
            <a:r>
              <a:rPr lang="uz-Cyrl-UZ" sz="1400" dirty="0">
                <a:solidFill>
                  <a:srgbClr val="FFFFFF"/>
                </a:solidFill>
              </a:rPr>
              <a:t> </a:t>
            </a:r>
            <a:endParaRPr lang="en-US" sz="1400" dirty="0">
              <a:solidFill>
                <a:srgbClr val="FFFFFF"/>
              </a:solidFill>
            </a:endParaRPr>
          </a:p>
          <a:p>
            <a:r>
              <a:rPr lang="uz-Cyrl-UZ" sz="1400" dirty="0">
                <a:solidFill>
                  <a:srgbClr val="FFFFFF"/>
                </a:solidFill>
              </a:rPr>
              <a:t>Pradeep had brought to fore his creativity with data through adopting  lateral methods to obtain new data points for correlation. </a:t>
            </a:r>
            <a:endParaRPr lang="en-US" sz="1400" dirty="0">
              <a:solidFill>
                <a:srgbClr val="FFFFFF"/>
              </a:solidFill>
            </a:endParaRPr>
          </a:p>
        </p:txBody>
      </p:sp>
    </p:spTree>
    <p:extLst>
      <p:ext uri="{BB962C8B-B14F-4D97-AF65-F5344CB8AC3E}">
        <p14:creationId xmlns:p14="http://schemas.microsoft.com/office/powerpoint/2010/main" val="92905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4878964"/>
            <a:ext cx="12179669" cy="127605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a:p>
        </p:txBody>
      </p:sp>
      <p:sp>
        <p:nvSpPr>
          <p:cNvPr id="2" name="Rectangle 1"/>
          <p:cNvSpPr/>
          <p:nvPr/>
        </p:nvSpPr>
        <p:spPr>
          <a:xfrm>
            <a:off x="0" y="0"/>
            <a:ext cx="12193904" cy="485822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endParaRPr lang="en-US" sz="1100" b="1" u="sng" dirty="0">
              <a:solidFill>
                <a:prstClr val="white"/>
              </a:solidFill>
            </a:endParaRPr>
          </a:p>
        </p:txBody>
      </p:sp>
      <p:sp>
        <p:nvSpPr>
          <p:cNvPr id="10" name="TextBox 9">
            <a:extLst>
              <a:ext uri="{FF2B5EF4-FFF2-40B4-BE49-F238E27FC236}">
                <a16:creationId xmlns:a16="http://schemas.microsoft.com/office/drawing/2014/main" id="{ABB04381-BEA6-4450-957C-6E6ED69E833F}"/>
              </a:ext>
            </a:extLst>
          </p:cNvPr>
          <p:cNvSpPr txBox="1"/>
          <p:nvPr/>
        </p:nvSpPr>
        <p:spPr>
          <a:xfrm>
            <a:off x="0" y="-45403"/>
            <a:ext cx="12193904" cy="769441"/>
          </a:xfrm>
          <a:prstGeom prst="rect">
            <a:avLst/>
          </a:prstGeom>
          <a:noFill/>
        </p:spPr>
        <p:txBody>
          <a:bodyPr wrap="square" rtlCol="0">
            <a:spAutoFit/>
          </a:bodyPr>
          <a:lstStyle/>
          <a:p>
            <a:pPr algn="ctr"/>
            <a:r>
              <a:rPr lang="en-US" sz="4400" b="1" dirty="0">
                <a:solidFill>
                  <a:schemeClr val="bg1"/>
                </a:solidFill>
                <a:latin typeface="+mj-lt"/>
                <a:ea typeface="+mj-ea"/>
                <a:cs typeface="+mj-cs"/>
              </a:rPr>
              <a:t>Prastut Core Team</a:t>
            </a:r>
          </a:p>
        </p:txBody>
      </p:sp>
      <p:sp>
        <p:nvSpPr>
          <p:cNvPr id="12" name="Rectangle 11">
            <a:extLst>
              <a:ext uri="{FF2B5EF4-FFF2-40B4-BE49-F238E27FC236}">
                <a16:creationId xmlns:a16="http://schemas.microsoft.com/office/drawing/2014/main" id="{C362ED49-6A09-45FD-BFF7-E7E0E642802B}"/>
              </a:ext>
            </a:extLst>
          </p:cNvPr>
          <p:cNvSpPr/>
          <p:nvPr/>
        </p:nvSpPr>
        <p:spPr>
          <a:xfrm>
            <a:off x="298718" y="601117"/>
            <a:ext cx="3600000" cy="1938992"/>
          </a:xfrm>
          <a:prstGeom prst="rect">
            <a:avLst/>
          </a:prstGeom>
        </p:spPr>
        <p:txBody>
          <a:bodyPr wrap="square">
            <a:spAutoFit/>
          </a:bodyPr>
          <a:lstStyle/>
          <a:p>
            <a:r>
              <a:rPr lang="en-US" sz="1200" b="1" u="sng" dirty="0" err="1">
                <a:solidFill>
                  <a:schemeClr val="bg1"/>
                </a:solidFill>
                <a:latin typeface="Calibri" panose="020F0502020204030204" pitchFamily="34" charset="0"/>
                <a:cs typeface="Calibri" panose="020F0502020204030204" pitchFamily="34" charset="0"/>
              </a:rPr>
              <a:t>Binay</a:t>
            </a:r>
            <a:r>
              <a:rPr lang="en-US" sz="1200" b="1" u="sng" dirty="0">
                <a:solidFill>
                  <a:schemeClr val="bg1"/>
                </a:solidFill>
                <a:latin typeface="Calibri" panose="020F0502020204030204" pitchFamily="34" charset="0"/>
                <a:cs typeface="Calibri" panose="020F0502020204030204" pitchFamily="34" charset="0"/>
              </a:rPr>
              <a:t> Singh,</a:t>
            </a:r>
          </a:p>
          <a:p>
            <a:r>
              <a:rPr lang="en-US" sz="1200" b="1" u="sng" dirty="0">
                <a:solidFill>
                  <a:schemeClr val="bg1"/>
                </a:solidFill>
                <a:latin typeface="Calibri" panose="020F0502020204030204" pitchFamily="34" charset="0"/>
                <a:cs typeface="Calibri" panose="020F0502020204030204" pitchFamily="34" charset="0"/>
              </a:rPr>
              <a:t>Chief Research Officer</a:t>
            </a:r>
          </a:p>
          <a:p>
            <a:endParaRPr lang="en-US" sz="1200" u="sng" dirty="0">
              <a:solidFill>
                <a:schemeClr val="bg1"/>
              </a:solidFill>
              <a:latin typeface="Calibri" panose="020F0502020204030204" pitchFamily="34" charset="0"/>
              <a:cs typeface="Calibri" panose="020F0502020204030204" pitchFamily="34" charset="0"/>
            </a:endParaRPr>
          </a:p>
          <a:p>
            <a:pPr algn="just"/>
            <a:r>
              <a:rPr lang="en-US" sz="1200" dirty="0" err="1">
                <a:solidFill>
                  <a:schemeClr val="bg1"/>
                </a:solidFill>
                <a:latin typeface="Calibri" panose="020F0502020204030204" pitchFamily="34" charset="0"/>
                <a:cs typeface="Calibri" panose="020F0502020204030204" pitchFamily="34" charset="0"/>
              </a:rPr>
              <a:t>Binay</a:t>
            </a:r>
            <a:r>
              <a:rPr lang="en-US" sz="1200" dirty="0">
                <a:solidFill>
                  <a:schemeClr val="bg1"/>
                </a:solidFill>
                <a:latin typeface="Calibri" panose="020F0502020204030204" pitchFamily="34" charset="0"/>
                <a:cs typeface="Calibri" panose="020F0502020204030204" pitchFamily="34" charset="0"/>
              </a:rPr>
              <a:t> has led and delivered a very challenging nation wide primary research covering more than one lakh households to the utmost satisfaction of the client. </a:t>
            </a:r>
          </a:p>
          <a:p>
            <a:pPr algn="just"/>
            <a:r>
              <a:rPr lang="en-US" sz="1200" dirty="0">
                <a:solidFill>
                  <a:schemeClr val="bg1"/>
                </a:solidFill>
                <a:latin typeface="Calibri" panose="020F0502020204030204" pitchFamily="34" charset="0"/>
                <a:cs typeface="Calibri" panose="020F0502020204030204" pitchFamily="34" charset="0"/>
              </a:rPr>
              <a:t> </a:t>
            </a:r>
          </a:p>
          <a:p>
            <a:pPr algn="just"/>
            <a:r>
              <a:rPr lang="en-US" sz="1200" dirty="0" err="1">
                <a:solidFill>
                  <a:schemeClr val="bg1"/>
                </a:solidFill>
                <a:latin typeface="Calibri" panose="020F0502020204030204" pitchFamily="34" charset="0"/>
                <a:cs typeface="Calibri" panose="020F0502020204030204" pitchFamily="34" charset="0"/>
              </a:rPr>
              <a:t>Binay</a:t>
            </a:r>
            <a:r>
              <a:rPr lang="en-US" sz="1200" dirty="0">
                <a:solidFill>
                  <a:schemeClr val="bg1"/>
                </a:solidFill>
                <a:latin typeface="Calibri" panose="020F0502020204030204" pitchFamily="34" charset="0"/>
                <a:cs typeface="Calibri" panose="020F0502020204030204" pitchFamily="34" charset="0"/>
              </a:rPr>
              <a:t> is connected with the Operations teams, Data teams and Top Management to cohesively integrate and deliver projects to the client’s delight. </a:t>
            </a:r>
          </a:p>
        </p:txBody>
      </p:sp>
      <p:sp>
        <p:nvSpPr>
          <p:cNvPr id="14" name="Rectangle 13">
            <a:extLst>
              <a:ext uri="{FF2B5EF4-FFF2-40B4-BE49-F238E27FC236}">
                <a16:creationId xmlns:a16="http://schemas.microsoft.com/office/drawing/2014/main" id="{19DF3534-293C-48E2-81A2-8A46EFA7C837}"/>
              </a:ext>
            </a:extLst>
          </p:cNvPr>
          <p:cNvSpPr/>
          <p:nvPr/>
        </p:nvSpPr>
        <p:spPr>
          <a:xfrm>
            <a:off x="4306282" y="612046"/>
            <a:ext cx="3600000" cy="1938992"/>
          </a:xfrm>
          <a:prstGeom prst="rect">
            <a:avLst/>
          </a:prstGeom>
        </p:spPr>
        <p:txBody>
          <a:bodyPr wrap="square">
            <a:spAutoFit/>
          </a:bodyPr>
          <a:lstStyle/>
          <a:p>
            <a:r>
              <a:rPr lang="en-US" sz="1200" b="1" u="sng" dirty="0" err="1">
                <a:solidFill>
                  <a:schemeClr val="bg1"/>
                </a:solidFill>
                <a:latin typeface="Calibri" panose="020F0502020204030204" pitchFamily="34" charset="0"/>
                <a:cs typeface="Calibri" panose="020F0502020204030204" pitchFamily="34" charset="0"/>
              </a:rPr>
              <a:t>Vijendra</a:t>
            </a:r>
            <a:r>
              <a:rPr lang="en-US" sz="1200" b="1" u="sng" dirty="0">
                <a:solidFill>
                  <a:schemeClr val="bg1"/>
                </a:solidFill>
                <a:latin typeface="Calibri" panose="020F0502020204030204" pitchFamily="34" charset="0"/>
                <a:cs typeface="Calibri" panose="020F0502020204030204" pitchFamily="34" charset="0"/>
              </a:rPr>
              <a:t> Prasad</a:t>
            </a:r>
          </a:p>
          <a:p>
            <a:r>
              <a:rPr lang="en-US" sz="1200" b="1" u="sng" dirty="0">
                <a:solidFill>
                  <a:schemeClr val="bg1"/>
                </a:solidFill>
                <a:latin typeface="Calibri" panose="020F0502020204030204" pitchFamily="34" charset="0"/>
                <a:cs typeface="Calibri" panose="020F0502020204030204" pitchFamily="34" charset="0"/>
              </a:rPr>
              <a:t>Manager Operations</a:t>
            </a:r>
          </a:p>
          <a:p>
            <a:endParaRPr lang="en-US" sz="1200" b="1" dirty="0">
              <a:solidFill>
                <a:schemeClr val="bg1"/>
              </a:solidFill>
              <a:latin typeface="Calibri" panose="020F0502020204030204" pitchFamily="34" charset="0"/>
              <a:cs typeface="Calibri" panose="020F0502020204030204" pitchFamily="34" charset="0"/>
            </a:endParaRPr>
          </a:p>
          <a:p>
            <a:pPr algn="just"/>
            <a:r>
              <a:rPr lang="en-US" sz="1200" dirty="0">
                <a:solidFill>
                  <a:schemeClr val="bg1"/>
                </a:solidFill>
                <a:latin typeface="Calibri" panose="020F0502020204030204" pitchFamily="34" charset="0"/>
                <a:cs typeface="Calibri" panose="020F0502020204030204" pitchFamily="34" charset="0"/>
              </a:rPr>
              <a:t>His expertise lies in building a network of resources for audit research and panel purposes,. </a:t>
            </a:r>
            <a:r>
              <a:rPr lang="en-US" sz="1200" dirty="0" err="1">
                <a:solidFill>
                  <a:schemeClr val="bg1"/>
                </a:solidFill>
                <a:latin typeface="Calibri" panose="020F0502020204030204" pitchFamily="34" charset="0"/>
                <a:cs typeface="Calibri" panose="020F0502020204030204" pitchFamily="34" charset="0"/>
              </a:rPr>
              <a:t>Vijendra</a:t>
            </a:r>
            <a:r>
              <a:rPr lang="en-US" sz="1200" dirty="0">
                <a:solidFill>
                  <a:schemeClr val="bg1"/>
                </a:solidFill>
                <a:latin typeface="Calibri" panose="020F0502020204030204" pitchFamily="34" charset="0"/>
                <a:cs typeface="Calibri" panose="020F0502020204030204" pitchFamily="34" charset="0"/>
              </a:rPr>
              <a:t> is also a skilled qualitative moderator for trade/channel studies. </a:t>
            </a:r>
            <a:r>
              <a:rPr lang="en-US" sz="1200" dirty="0" err="1">
                <a:solidFill>
                  <a:schemeClr val="bg1"/>
                </a:solidFill>
                <a:latin typeface="Calibri" panose="020F0502020204030204" pitchFamily="34" charset="0"/>
                <a:cs typeface="Calibri" panose="020F0502020204030204" pitchFamily="34" charset="0"/>
              </a:rPr>
              <a:t>Vijendra</a:t>
            </a:r>
            <a:r>
              <a:rPr lang="en-US" sz="1200" dirty="0">
                <a:solidFill>
                  <a:schemeClr val="bg1"/>
                </a:solidFill>
                <a:latin typeface="Calibri" panose="020F0502020204030204" pitchFamily="34" charset="0"/>
                <a:cs typeface="Calibri" panose="020F0502020204030204" pitchFamily="34" charset="0"/>
              </a:rPr>
              <a:t> is adept with technology, he is constantly using new platforms to reach out to respondents to get their maximum engagement in audit and social projects.</a:t>
            </a:r>
          </a:p>
        </p:txBody>
      </p:sp>
      <p:sp>
        <p:nvSpPr>
          <p:cNvPr id="17" name="Rectangle 16">
            <a:extLst>
              <a:ext uri="{FF2B5EF4-FFF2-40B4-BE49-F238E27FC236}">
                <a16:creationId xmlns:a16="http://schemas.microsoft.com/office/drawing/2014/main" id="{307DB995-D02B-4F0E-95D3-6FAFB6C9F785}"/>
              </a:ext>
            </a:extLst>
          </p:cNvPr>
          <p:cNvSpPr/>
          <p:nvPr/>
        </p:nvSpPr>
        <p:spPr>
          <a:xfrm>
            <a:off x="4360942" y="2726878"/>
            <a:ext cx="3600000" cy="1938992"/>
          </a:xfrm>
          <a:prstGeom prst="rect">
            <a:avLst/>
          </a:prstGeom>
        </p:spPr>
        <p:txBody>
          <a:bodyPr wrap="square">
            <a:spAutoFit/>
          </a:bodyPr>
          <a:lstStyle/>
          <a:p>
            <a:r>
              <a:rPr lang="en-US" sz="1200" b="1" u="sng" dirty="0" err="1">
                <a:solidFill>
                  <a:schemeClr val="bg1"/>
                </a:solidFill>
                <a:latin typeface="Calibri" panose="020F0502020204030204" pitchFamily="34" charset="0"/>
                <a:cs typeface="Calibri" panose="020F0502020204030204" pitchFamily="34" charset="0"/>
              </a:rPr>
              <a:t>Aparajita</a:t>
            </a:r>
            <a:r>
              <a:rPr lang="en-US" sz="1200" b="1" u="sng" dirty="0">
                <a:solidFill>
                  <a:schemeClr val="bg1"/>
                </a:solidFill>
                <a:latin typeface="Calibri" panose="020F0502020204030204" pitchFamily="34" charset="0"/>
                <a:cs typeface="Calibri" panose="020F0502020204030204" pitchFamily="34" charset="0"/>
              </a:rPr>
              <a:t> </a:t>
            </a:r>
            <a:r>
              <a:rPr lang="en-US" sz="1200" b="1" u="sng" dirty="0" err="1">
                <a:solidFill>
                  <a:schemeClr val="bg1"/>
                </a:solidFill>
                <a:latin typeface="Calibri" panose="020F0502020204030204" pitchFamily="34" charset="0"/>
                <a:cs typeface="Calibri" panose="020F0502020204030204" pitchFamily="34" charset="0"/>
              </a:rPr>
              <a:t>Rastogi</a:t>
            </a:r>
            <a:endParaRPr lang="en-US" sz="1200" b="1" u="sng" dirty="0">
              <a:solidFill>
                <a:schemeClr val="bg1"/>
              </a:solidFill>
              <a:latin typeface="Calibri" panose="020F0502020204030204" pitchFamily="34" charset="0"/>
              <a:cs typeface="Calibri" panose="020F0502020204030204" pitchFamily="34" charset="0"/>
            </a:endParaRPr>
          </a:p>
          <a:p>
            <a:r>
              <a:rPr lang="en-US" sz="1200" b="1" u="sng" dirty="0">
                <a:solidFill>
                  <a:schemeClr val="bg1"/>
                </a:solidFill>
                <a:latin typeface="Calibri" panose="020F0502020204030204" pitchFamily="34" charset="0"/>
                <a:cs typeface="Calibri" panose="020F0502020204030204" pitchFamily="34" charset="0"/>
              </a:rPr>
              <a:t>Senior Project Manager</a:t>
            </a:r>
          </a:p>
          <a:p>
            <a:endParaRPr lang="en-US" sz="1200" b="1" u="sng" dirty="0">
              <a:solidFill>
                <a:schemeClr val="bg1"/>
              </a:solidFill>
              <a:latin typeface="Calibri" panose="020F0502020204030204" pitchFamily="34" charset="0"/>
              <a:cs typeface="Calibri" panose="020F0502020204030204" pitchFamily="34" charset="0"/>
            </a:endParaRPr>
          </a:p>
          <a:p>
            <a:pPr algn="just"/>
            <a:r>
              <a:rPr lang="en-US" sz="1200" dirty="0" err="1">
                <a:solidFill>
                  <a:schemeClr val="bg1"/>
                </a:solidFill>
                <a:latin typeface="Calibri" panose="020F0502020204030204" pitchFamily="34" charset="0"/>
                <a:cs typeface="Calibri" panose="020F0502020204030204" pitchFamily="34" charset="0"/>
              </a:rPr>
              <a:t>Aparajita</a:t>
            </a:r>
            <a:r>
              <a:rPr lang="en-US" sz="1200" dirty="0">
                <a:solidFill>
                  <a:schemeClr val="bg1"/>
                </a:solidFill>
                <a:latin typeface="Calibri" panose="020F0502020204030204" pitchFamily="34" charset="0"/>
                <a:cs typeface="Calibri" panose="020F0502020204030204" pitchFamily="34" charset="0"/>
              </a:rPr>
              <a:t> is a generalist, she is able to lead all phases of any project. She is an astute project manager, leads Customer Satisfaction and NPS studies at Prastut, manages the In-House research team, external vendors for App development and other technology requirements. She has good experience across multi-method studies.</a:t>
            </a:r>
          </a:p>
        </p:txBody>
      </p:sp>
      <p:sp>
        <p:nvSpPr>
          <p:cNvPr id="23" name="Rectangle 22">
            <a:extLst>
              <a:ext uri="{FF2B5EF4-FFF2-40B4-BE49-F238E27FC236}">
                <a16:creationId xmlns:a16="http://schemas.microsoft.com/office/drawing/2014/main" id="{7F7265CD-2D10-4271-A15D-F40B3724CB1D}"/>
              </a:ext>
            </a:extLst>
          </p:cNvPr>
          <p:cNvSpPr/>
          <p:nvPr/>
        </p:nvSpPr>
        <p:spPr>
          <a:xfrm>
            <a:off x="8277423" y="2735634"/>
            <a:ext cx="3600000" cy="2160000"/>
          </a:xfrm>
          <a:prstGeom prst="rect">
            <a:avLst/>
          </a:prstGeom>
        </p:spPr>
        <p:txBody>
          <a:bodyPr wrap="square">
            <a:spAutoFit/>
          </a:bodyPr>
          <a:lstStyle/>
          <a:p>
            <a:r>
              <a:rPr lang="en-US" sz="1200" b="1" u="sng" dirty="0" err="1">
                <a:solidFill>
                  <a:schemeClr val="bg1"/>
                </a:solidFill>
                <a:latin typeface="Calibri" panose="020F0502020204030204" pitchFamily="34" charset="0"/>
                <a:cs typeface="Calibri" panose="020F0502020204030204" pitchFamily="34" charset="0"/>
              </a:rPr>
              <a:t>Barababu</a:t>
            </a:r>
            <a:r>
              <a:rPr lang="en-US" sz="1200" b="1" u="sng" dirty="0">
                <a:solidFill>
                  <a:schemeClr val="bg1"/>
                </a:solidFill>
                <a:latin typeface="Calibri" panose="020F0502020204030204" pitchFamily="34" charset="0"/>
                <a:cs typeface="Calibri" panose="020F0502020204030204" pitchFamily="34" charset="0"/>
              </a:rPr>
              <a:t> Singh</a:t>
            </a:r>
          </a:p>
          <a:p>
            <a:r>
              <a:rPr lang="en-US" sz="1200" b="1" u="sng" dirty="0">
                <a:solidFill>
                  <a:schemeClr val="bg1"/>
                </a:solidFill>
                <a:latin typeface="Calibri" panose="020F0502020204030204" pitchFamily="34" charset="0"/>
                <a:cs typeface="Calibri" panose="020F0502020204030204" pitchFamily="34" charset="0"/>
              </a:rPr>
              <a:t>National Field Manager</a:t>
            </a:r>
          </a:p>
          <a:p>
            <a:endParaRPr lang="en-US" sz="1200" b="1" dirty="0">
              <a:solidFill>
                <a:schemeClr val="bg1"/>
              </a:solidFill>
              <a:latin typeface="Calibri" panose="020F0502020204030204" pitchFamily="34" charset="0"/>
              <a:cs typeface="Calibri" panose="020F0502020204030204" pitchFamily="34" charset="0"/>
            </a:endParaRPr>
          </a:p>
          <a:p>
            <a:pPr algn="just"/>
            <a:r>
              <a:rPr lang="en-US" sz="1200" dirty="0" err="1">
                <a:solidFill>
                  <a:schemeClr val="bg1"/>
                </a:solidFill>
                <a:latin typeface="Calibri" panose="020F0502020204030204" pitchFamily="34" charset="0"/>
                <a:cs typeface="Calibri" panose="020F0502020204030204" pitchFamily="34" charset="0"/>
              </a:rPr>
              <a:t>Barababu</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Singh,has</a:t>
            </a:r>
            <a:r>
              <a:rPr lang="en-US" sz="1200" dirty="0">
                <a:solidFill>
                  <a:schemeClr val="bg1"/>
                </a:solidFill>
                <a:latin typeface="Calibri" panose="020F0502020204030204" pitchFamily="34" charset="0"/>
                <a:cs typeface="Calibri" panose="020F0502020204030204" pitchFamily="34" charset="0"/>
              </a:rPr>
              <a:t> given his 30+ years’ experience in handling all ground level field work in the remotest villages across all States in India. </a:t>
            </a:r>
          </a:p>
          <a:p>
            <a:pPr algn="just"/>
            <a:r>
              <a:rPr lang="en-US" sz="1200" dirty="0">
                <a:solidFill>
                  <a:schemeClr val="bg1"/>
                </a:solidFill>
                <a:latin typeface="Calibri" panose="020F0502020204030204" pitchFamily="34" charset="0"/>
                <a:cs typeface="Calibri" panose="020F0502020204030204" pitchFamily="34" charset="0"/>
              </a:rPr>
              <a:t> </a:t>
            </a:r>
          </a:p>
          <a:p>
            <a:pPr algn="just"/>
            <a:r>
              <a:rPr lang="en-US" sz="1200" dirty="0">
                <a:solidFill>
                  <a:schemeClr val="bg1"/>
                </a:solidFill>
                <a:latin typeface="Calibri" panose="020F0502020204030204" pitchFamily="34" charset="0"/>
                <a:cs typeface="Calibri" panose="020F0502020204030204" pitchFamily="34" charset="0"/>
              </a:rPr>
              <a:t>He brings the research alive with his avid interactions and keen observations across research locations. He has a knack for dealing with multiple project teams with ease and coming up with the best from them. </a:t>
            </a:r>
          </a:p>
        </p:txBody>
      </p:sp>
      <p:sp>
        <p:nvSpPr>
          <p:cNvPr id="26" name="Rectangle 25">
            <a:extLst>
              <a:ext uri="{FF2B5EF4-FFF2-40B4-BE49-F238E27FC236}">
                <a16:creationId xmlns:a16="http://schemas.microsoft.com/office/drawing/2014/main" id="{C9B1404A-C2D5-4749-881A-A6FFAEDED90A}"/>
              </a:ext>
            </a:extLst>
          </p:cNvPr>
          <p:cNvSpPr/>
          <p:nvPr/>
        </p:nvSpPr>
        <p:spPr>
          <a:xfrm>
            <a:off x="298718" y="2721997"/>
            <a:ext cx="3600000" cy="1938992"/>
          </a:xfrm>
          <a:prstGeom prst="rect">
            <a:avLst/>
          </a:prstGeom>
        </p:spPr>
        <p:txBody>
          <a:bodyPr wrap="square">
            <a:spAutoFit/>
          </a:bodyPr>
          <a:lstStyle/>
          <a:p>
            <a:r>
              <a:rPr lang="en-US" sz="1200" b="1" u="sng" dirty="0">
                <a:solidFill>
                  <a:schemeClr val="bg1"/>
                </a:solidFill>
                <a:latin typeface="Calibri" panose="020F0502020204030204" pitchFamily="34" charset="0"/>
                <a:cs typeface="Calibri" panose="020F0502020204030204" pitchFamily="34" charset="0"/>
              </a:rPr>
              <a:t>Jai Prakash Yadav</a:t>
            </a:r>
          </a:p>
          <a:p>
            <a:r>
              <a:rPr lang="en-US" sz="1200" b="1" u="sng" dirty="0">
                <a:solidFill>
                  <a:schemeClr val="bg1"/>
                </a:solidFill>
                <a:latin typeface="Calibri" panose="020F0502020204030204" pitchFamily="34" charset="0"/>
                <a:cs typeface="Calibri" panose="020F0502020204030204" pitchFamily="34" charset="0"/>
              </a:rPr>
              <a:t>Manager Data Operations</a:t>
            </a:r>
          </a:p>
          <a:p>
            <a:endParaRPr lang="en-US" sz="1200" b="1" u="sng" dirty="0">
              <a:solidFill>
                <a:schemeClr val="bg1"/>
              </a:solidFill>
              <a:latin typeface="Calibri" panose="020F0502020204030204" pitchFamily="34" charset="0"/>
              <a:cs typeface="Calibri" panose="020F0502020204030204" pitchFamily="34" charset="0"/>
            </a:endParaRPr>
          </a:p>
          <a:p>
            <a:pPr algn="just"/>
            <a:r>
              <a:rPr lang="en-US" sz="1200" dirty="0">
                <a:solidFill>
                  <a:schemeClr val="bg1"/>
                </a:solidFill>
                <a:latin typeface="Calibri" panose="020F0502020204030204" pitchFamily="34" charset="0"/>
                <a:ea typeface="Roboto" pitchFamily="2" charset="0"/>
                <a:cs typeface="Calibri" panose="020F0502020204030204" pitchFamily="34" charset="0"/>
              </a:rPr>
              <a:t>Jaiprakash manages the Prastut team of analysts, researchers and field investigators and support staff.  </a:t>
            </a:r>
          </a:p>
          <a:p>
            <a:pPr algn="just"/>
            <a:r>
              <a:rPr lang="en-US" sz="1200" dirty="0">
                <a:solidFill>
                  <a:schemeClr val="bg1"/>
                </a:solidFill>
                <a:latin typeface="Calibri" panose="020F0502020204030204" pitchFamily="34" charset="0"/>
                <a:ea typeface="Roboto" pitchFamily="2" charset="0"/>
                <a:cs typeface="Calibri" panose="020F0502020204030204" pitchFamily="34" charset="0"/>
              </a:rPr>
              <a:t>He is the vital link between the Operations Teams and the On-Ground teams in terms of making travel and logistics arrangements and providing tools like cameras, recorders, laptops for conducting of the projects seamlessly.</a:t>
            </a:r>
          </a:p>
        </p:txBody>
      </p:sp>
      <p:sp>
        <p:nvSpPr>
          <p:cNvPr id="29" name="Rectangle 28"/>
          <p:cNvSpPr/>
          <p:nvPr/>
        </p:nvSpPr>
        <p:spPr>
          <a:xfrm>
            <a:off x="756" y="4907536"/>
            <a:ext cx="12191244" cy="1200329"/>
          </a:xfrm>
          <a:prstGeom prst="rect">
            <a:avLst/>
          </a:prstGeom>
        </p:spPr>
        <p:txBody>
          <a:bodyPr wrap="square">
            <a:spAutoFit/>
          </a:bodyPr>
          <a:lstStyle/>
          <a:p>
            <a:pPr algn="ctr"/>
            <a:r>
              <a:rPr lang="en-US" dirty="0">
                <a:latin typeface="Roboto" pitchFamily="2" charset="0"/>
                <a:ea typeface="Roboto" pitchFamily="2" charset="0"/>
              </a:rPr>
              <a:t>Team Prastut is extremely ambitious to drive informed decisions across global enterprises. From experienced researchers to talented developers, we have a range of disciplines to fulfil our vision into reality. Our Field teams, Senior Leadership, Research Experts, Technology Development and Business Support aim at working together to provide the best experience to our clients.</a:t>
            </a:r>
          </a:p>
        </p:txBody>
      </p:sp>
      <p:sp>
        <p:nvSpPr>
          <p:cNvPr id="7" name="Rectangle 6"/>
          <p:cNvSpPr/>
          <p:nvPr/>
        </p:nvSpPr>
        <p:spPr>
          <a:xfrm>
            <a:off x="8259423" y="606054"/>
            <a:ext cx="3600000" cy="1938992"/>
          </a:xfrm>
          <a:prstGeom prst="rect">
            <a:avLst/>
          </a:prstGeom>
        </p:spPr>
        <p:txBody>
          <a:bodyPr wrap="square">
            <a:spAutoFit/>
          </a:bodyPr>
          <a:lstStyle/>
          <a:p>
            <a:pPr lvl="0"/>
            <a:r>
              <a:rPr lang="en-US" sz="1200" b="1" u="sng" dirty="0" err="1">
                <a:solidFill>
                  <a:prstClr val="white"/>
                </a:solidFill>
                <a:latin typeface="Calibri" panose="020F0502020204030204" pitchFamily="34" charset="0"/>
                <a:cs typeface="Calibri" panose="020F0502020204030204" pitchFamily="34" charset="0"/>
              </a:rPr>
              <a:t>Tripati</a:t>
            </a:r>
            <a:r>
              <a:rPr lang="en-US" sz="1200" b="1" u="sng" dirty="0">
                <a:solidFill>
                  <a:prstClr val="white"/>
                </a:solidFill>
                <a:latin typeface="Calibri" panose="020F0502020204030204" pitchFamily="34" charset="0"/>
                <a:cs typeface="Calibri" panose="020F0502020204030204" pitchFamily="34" charset="0"/>
              </a:rPr>
              <a:t> Sharma</a:t>
            </a:r>
          </a:p>
          <a:p>
            <a:pPr lvl="0"/>
            <a:r>
              <a:rPr lang="en-US" sz="1200" b="1" u="sng" dirty="0">
                <a:solidFill>
                  <a:prstClr val="white"/>
                </a:solidFill>
                <a:latin typeface="Calibri" panose="020F0502020204030204" pitchFamily="34" charset="0"/>
                <a:cs typeface="Calibri" panose="020F0502020204030204" pitchFamily="34" charset="0"/>
              </a:rPr>
              <a:t>Research Consultant</a:t>
            </a:r>
          </a:p>
          <a:p>
            <a:pPr algn="just"/>
            <a:endParaRPr lang="en-IN" sz="1200" dirty="0">
              <a:solidFill>
                <a:schemeClr val="bg1"/>
              </a:solidFill>
              <a:latin typeface="Calibri" panose="020F0502020204030204" pitchFamily="34" charset="0"/>
              <a:cs typeface="Calibri" panose="020F0502020204030204" pitchFamily="34" charset="0"/>
            </a:endParaRPr>
          </a:p>
          <a:p>
            <a:pPr algn="just">
              <a:spcAft>
                <a:spcPts val="800"/>
              </a:spcAft>
            </a:pPr>
            <a:r>
              <a:rPr lang="en-IN" sz="1200" dirty="0">
                <a:solidFill>
                  <a:schemeClr val="bg1"/>
                </a:solidFill>
                <a:latin typeface="Calibri" panose="020F0502020204030204" pitchFamily="34" charset="0"/>
                <a:cs typeface="Calibri" panose="020F0502020204030204" pitchFamily="34" charset="0"/>
              </a:rPr>
              <a:t>She conducts specialised and targeted research on behalf of the client and produces a final analysis of key findings. She has 12 years of experience in Market research across all the processes. A good understanding of statistics and data collection processes has equipped her to understand the market and consumer behaviour patterns deeply.</a:t>
            </a:r>
          </a:p>
        </p:txBody>
      </p:sp>
    </p:spTree>
    <p:extLst>
      <p:ext uri="{BB962C8B-B14F-4D97-AF65-F5344CB8AC3E}">
        <p14:creationId xmlns:p14="http://schemas.microsoft.com/office/powerpoint/2010/main" val="419098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35197B9C-8673-4D6A-8912-0F61B0E89E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52048" y="1898"/>
            <a:ext cx="10839952" cy="6476710"/>
          </a:xfrm>
          <a:custGeom>
            <a:avLst/>
            <a:gdLst>
              <a:gd name="connsiteX0" fmla="*/ 13028 w 10839952"/>
              <a:gd name="connsiteY0" fmla="*/ 0 h 6476710"/>
              <a:gd name="connsiteX1" fmla="*/ 10839952 w 10839952"/>
              <a:gd name="connsiteY1" fmla="*/ 0 h 6476710"/>
              <a:gd name="connsiteX2" fmla="*/ 10839952 w 10839952"/>
              <a:gd name="connsiteY2" fmla="*/ 4207453 h 6476710"/>
              <a:gd name="connsiteX3" fmla="*/ 10799970 w 10839952"/>
              <a:gd name="connsiteY3" fmla="*/ 4258332 h 6476710"/>
              <a:gd name="connsiteX4" fmla="*/ 6096000 w 10839952"/>
              <a:gd name="connsiteY4" fmla="*/ 6476710 h 6476710"/>
              <a:gd name="connsiteX5" fmla="*/ 0 w 10839952"/>
              <a:gd name="connsiteY5" fmla="*/ 380710 h 6476710"/>
              <a:gd name="connsiteX6" fmla="*/ 7932 w 10839952"/>
              <a:gd name="connsiteY6" fmla="*/ 67011 h 6476710"/>
              <a:gd name="connsiteX7" fmla="*/ 13028 w 10839952"/>
              <a:gd name="connsiteY7" fmla="*/ 0 h 64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9952" h="6476710">
                <a:moveTo>
                  <a:pt x="13028" y="0"/>
                </a:moveTo>
                <a:lnTo>
                  <a:pt x="10839952" y="0"/>
                </a:lnTo>
                <a:lnTo>
                  <a:pt x="10839952" y="4207453"/>
                </a:lnTo>
                <a:lnTo>
                  <a:pt x="10799970" y="4258332"/>
                </a:lnTo>
                <a:cubicBezTo>
                  <a:pt x="9681874" y="5613152"/>
                  <a:pt x="7989784" y="6476710"/>
                  <a:pt x="6096000" y="6476710"/>
                </a:cubicBezTo>
                <a:cubicBezTo>
                  <a:pt x="2729272" y="6476710"/>
                  <a:pt x="0" y="3747438"/>
                  <a:pt x="0" y="380710"/>
                </a:cubicBezTo>
                <a:cubicBezTo>
                  <a:pt x="0" y="275500"/>
                  <a:pt x="2664" y="170912"/>
                  <a:pt x="7932" y="67011"/>
                </a:cubicBezTo>
                <a:lnTo>
                  <a:pt x="13028" y="0"/>
                </a:lnTo>
                <a:close/>
              </a:path>
            </a:pathLst>
          </a:custGeom>
        </p:spPr>
      </p:pic>
      <p:sp>
        <p:nvSpPr>
          <p:cNvPr id="60" name="Freeform: Shape 59">
            <a:hlinkClick r:id="rId4"/>
            <a:extLst>
              <a:ext uri="{FF2B5EF4-FFF2-40B4-BE49-F238E27FC236}">
                <a16:creationId xmlns:a16="http://schemas.microsoft.com/office/drawing/2014/main" id="{A43F9509-4590-42B7-9967-AB6992D8EA2A}"/>
              </a:ext>
            </a:extLst>
          </p:cNvPr>
          <p:cNvSpPr/>
          <p:nvPr/>
        </p:nvSpPr>
        <p:spPr>
          <a:xfrm>
            <a:off x="1360879" y="-28137"/>
            <a:ext cx="10839953" cy="6533086"/>
          </a:xfrm>
          <a:custGeom>
            <a:avLst/>
            <a:gdLst>
              <a:gd name="connsiteX0" fmla="*/ 13028 w 10839953"/>
              <a:gd name="connsiteY0" fmla="*/ 0 h 6476710"/>
              <a:gd name="connsiteX1" fmla="*/ 10839953 w 10839953"/>
              <a:gd name="connsiteY1" fmla="*/ 0 h 6476710"/>
              <a:gd name="connsiteX2" fmla="*/ 10839953 w 10839953"/>
              <a:gd name="connsiteY2" fmla="*/ 4207453 h 6476710"/>
              <a:gd name="connsiteX3" fmla="*/ 10799970 w 10839953"/>
              <a:gd name="connsiteY3" fmla="*/ 4258332 h 6476710"/>
              <a:gd name="connsiteX4" fmla="*/ 6096000 w 10839953"/>
              <a:gd name="connsiteY4" fmla="*/ 6476710 h 6476710"/>
              <a:gd name="connsiteX5" fmla="*/ 0 w 10839953"/>
              <a:gd name="connsiteY5" fmla="*/ 380710 h 6476710"/>
              <a:gd name="connsiteX6" fmla="*/ 7932 w 10839953"/>
              <a:gd name="connsiteY6" fmla="*/ 67011 h 6476710"/>
              <a:gd name="connsiteX7" fmla="*/ 13028 w 10839953"/>
              <a:gd name="connsiteY7" fmla="*/ 0 h 64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9953" h="6476710">
                <a:moveTo>
                  <a:pt x="13028" y="0"/>
                </a:moveTo>
                <a:lnTo>
                  <a:pt x="10839953" y="0"/>
                </a:lnTo>
                <a:lnTo>
                  <a:pt x="10839953" y="4207453"/>
                </a:lnTo>
                <a:lnTo>
                  <a:pt x="10799970" y="4258332"/>
                </a:lnTo>
                <a:cubicBezTo>
                  <a:pt x="9681874" y="5613152"/>
                  <a:pt x="7989785" y="6476710"/>
                  <a:pt x="6096000" y="6476710"/>
                </a:cubicBezTo>
                <a:cubicBezTo>
                  <a:pt x="2729272" y="6476710"/>
                  <a:pt x="0" y="3747438"/>
                  <a:pt x="0" y="380710"/>
                </a:cubicBezTo>
                <a:cubicBezTo>
                  <a:pt x="0" y="275500"/>
                  <a:pt x="2665" y="170912"/>
                  <a:pt x="7932" y="67011"/>
                </a:cubicBezTo>
                <a:lnTo>
                  <a:pt x="13028" y="0"/>
                </a:lnTo>
                <a:close/>
              </a:path>
            </a:pathLst>
          </a:cu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Placeholder 2">
            <a:extLst>
              <a:ext uri="{FF2B5EF4-FFF2-40B4-BE49-F238E27FC236}">
                <a16:creationId xmlns:a16="http://schemas.microsoft.com/office/drawing/2014/main" id="{EE37D84D-8F91-4787-A5E3-EE73303D7F00}"/>
              </a:ext>
            </a:extLst>
          </p:cNvPr>
          <p:cNvSpPr txBox="1">
            <a:spLocks/>
          </p:cNvSpPr>
          <p:nvPr/>
        </p:nvSpPr>
        <p:spPr>
          <a:xfrm>
            <a:off x="3967082" y="2592928"/>
            <a:ext cx="4820153" cy="50783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b="1" dirty="0"/>
              <a:t>Prastut Consulting Pvt Ltd. B2/1056, Spaze I Tech Park</a:t>
            </a:r>
          </a:p>
          <a:p>
            <a:pPr>
              <a:lnSpc>
                <a:spcPct val="100000"/>
              </a:lnSpc>
            </a:pPr>
            <a:r>
              <a:rPr lang="en-US" sz="1400" b="1" dirty="0"/>
              <a:t>Sohna Road, Gurgaon - 122 018 Phone: 0124 483 7220 – 43 </a:t>
            </a:r>
          </a:p>
        </p:txBody>
      </p:sp>
      <p:sp>
        <p:nvSpPr>
          <p:cNvPr id="69" name="Freeform 154">
            <a:hlinkClick r:id="rId5"/>
            <a:extLst>
              <a:ext uri="{FF2B5EF4-FFF2-40B4-BE49-F238E27FC236}">
                <a16:creationId xmlns:a16="http://schemas.microsoft.com/office/drawing/2014/main" id="{373EB4AF-8514-4A75-BE6E-9AF5B3A3CAF7}"/>
              </a:ext>
            </a:extLst>
          </p:cNvPr>
          <p:cNvSpPr>
            <a:spLocks/>
          </p:cNvSpPr>
          <p:nvPr/>
        </p:nvSpPr>
        <p:spPr bwMode="auto">
          <a:xfrm>
            <a:off x="7445147" y="3791654"/>
            <a:ext cx="152190" cy="284701"/>
          </a:xfrm>
          <a:custGeom>
            <a:avLst/>
            <a:gdLst>
              <a:gd name="T0" fmla="*/ 49 w 49"/>
              <a:gd name="T1" fmla="*/ 28 h 92"/>
              <a:gd name="T2" fmla="*/ 32 w 49"/>
              <a:gd name="T3" fmla="*/ 28 h 92"/>
              <a:gd name="T4" fmla="*/ 32 w 49"/>
              <a:gd name="T5" fmla="*/ 20 h 92"/>
              <a:gd name="T6" fmla="*/ 36 w 49"/>
              <a:gd name="T7" fmla="*/ 16 h 92"/>
              <a:gd name="T8" fmla="*/ 48 w 49"/>
              <a:gd name="T9" fmla="*/ 16 h 92"/>
              <a:gd name="T10" fmla="*/ 48 w 49"/>
              <a:gd name="T11" fmla="*/ 0 h 92"/>
              <a:gd name="T12" fmla="*/ 31 w 49"/>
              <a:gd name="T13" fmla="*/ 0 h 92"/>
              <a:gd name="T14" fmla="*/ 12 w 49"/>
              <a:gd name="T15" fmla="*/ 19 h 92"/>
              <a:gd name="T16" fmla="*/ 12 w 49"/>
              <a:gd name="T17" fmla="*/ 28 h 92"/>
              <a:gd name="T18" fmla="*/ 0 w 49"/>
              <a:gd name="T19" fmla="*/ 28 h 92"/>
              <a:gd name="T20" fmla="*/ 0 w 49"/>
              <a:gd name="T21" fmla="*/ 44 h 92"/>
              <a:gd name="T22" fmla="*/ 12 w 49"/>
              <a:gd name="T23" fmla="*/ 44 h 92"/>
              <a:gd name="T24" fmla="*/ 12 w 49"/>
              <a:gd name="T25" fmla="*/ 92 h 92"/>
              <a:gd name="T26" fmla="*/ 32 w 49"/>
              <a:gd name="T27" fmla="*/ 92 h 92"/>
              <a:gd name="T28" fmla="*/ 32 w 49"/>
              <a:gd name="T29" fmla="*/ 44 h 92"/>
              <a:gd name="T30" fmla="*/ 47 w 49"/>
              <a:gd name="T31" fmla="*/ 44 h 92"/>
              <a:gd name="T32" fmla="*/ 49 w 49"/>
              <a:gd name="T33" fmla="*/ 2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2">
                <a:moveTo>
                  <a:pt x="49" y="28"/>
                </a:moveTo>
                <a:cubicBezTo>
                  <a:pt x="32" y="28"/>
                  <a:pt x="32" y="28"/>
                  <a:pt x="32" y="28"/>
                </a:cubicBezTo>
                <a:cubicBezTo>
                  <a:pt x="32" y="20"/>
                  <a:pt x="32" y="20"/>
                  <a:pt x="32" y="20"/>
                </a:cubicBezTo>
                <a:cubicBezTo>
                  <a:pt x="32" y="17"/>
                  <a:pt x="34" y="16"/>
                  <a:pt x="36" y="16"/>
                </a:cubicBezTo>
                <a:cubicBezTo>
                  <a:pt x="38" y="16"/>
                  <a:pt x="48" y="16"/>
                  <a:pt x="48" y="16"/>
                </a:cubicBezTo>
                <a:cubicBezTo>
                  <a:pt x="48" y="0"/>
                  <a:pt x="48" y="0"/>
                  <a:pt x="48" y="0"/>
                </a:cubicBezTo>
                <a:cubicBezTo>
                  <a:pt x="31" y="0"/>
                  <a:pt x="31" y="0"/>
                  <a:pt x="31" y="0"/>
                </a:cubicBezTo>
                <a:cubicBezTo>
                  <a:pt x="15" y="0"/>
                  <a:pt x="12" y="12"/>
                  <a:pt x="12" y="19"/>
                </a:cubicBezTo>
                <a:cubicBezTo>
                  <a:pt x="12" y="28"/>
                  <a:pt x="12" y="28"/>
                  <a:pt x="12" y="28"/>
                </a:cubicBezTo>
                <a:cubicBezTo>
                  <a:pt x="0" y="28"/>
                  <a:pt x="0" y="28"/>
                  <a:pt x="0" y="28"/>
                </a:cubicBezTo>
                <a:cubicBezTo>
                  <a:pt x="0" y="44"/>
                  <a:pt x="0" y="44"/>
                  <a:pt x="0" y="44"/>
                </a:cubicBezTo>
                <a:cubicBezTo>
                  <a:pt x="12" y="44"/>
                  <a:pt x="12" y="44"/>
                  <a:pt x="12" y="44"/>
                </a:cubicBezTo>
                <a:cubicBezTo>
                  <a:pt x="12" y="65"/>
                  <a:pt x="12" y="92"/>
                  <a:pt x="12" y="92"/>
                </a:cubicBezTo>
                <a:cubicBezTo>
                  <a:pt x="32" y="92"/>
                  <a:pt x="32" y="92"/>
                  <a:pt x="32" y="92"/>
                </a:cubicBezTo>
                <a:cubicBezTo>
                  <a:pt x="32" y="92"/>
                  <a:pt x="32" y="64"/>
                  <a:pt x="32" y="44"/>
                </a:cubicBezTo>
                <a:cubicBezTo>
                  <a:pt x="47" y="44"/>
                  <a:pt x="47" y="44"/>
                  <a:pt x="47" y="44"/>
                </a:cubicBezTo>
                <a:lnTo>
                  <a:pt x="49" y="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162">
            <a:hlinkClick r:id="rId6"/>
            <a:extLst>
              <a:ext uri="{FF2B5EF4-FFF2-40B4-BE49-F238E27FC236}">
                <a16:creationId xmlns:a16="http://schemas.microsoft.com/office/drawing/2014/main" id="{542F9542-5649-4E9D-9B83-A5361E88F927}"/>
              </a:ext>
            </a:extLst>
          </p:cNvPr>
          <p:cNvSpPr>
            <a:spLocks/>
          </p:cNvSpPr>
          <p:nvPr/>
        </p:nvSpPr>
        <p:spPr bwMode="auto">
          <a:xfrm>
            <a:off x="6641130" y="3795961"/>
            <a:ext cx="279453" cy="223037"/>
          </a:xfrm>
          <a:custGeom>
            <a:avLst/>
            <a:gdLst>
              <a:gd name="T0" fmla="*/ 90 w 90"/>
              <a:gd name="T1" fmla="*/ 9 h 72"/>
              <a:gd name="T2" fmla="*/ 81 w 90"/>
              <a:gd name="T3" fmla="*/ 9 h 72"/>
              <a:gd name="T4" fmla="*/ 86 w 90"/>
              <a:gd name="T5" fmla="*/ 1 h 72"/>
              <a:gd name="T6" fmla="*/ 75 w 90"/>
              <a:gd name="T7" fmla="*/ 6 h 72"/>
              <a:gd name="T8" fmla="*/ 61 w 90"/>
              <a:gd name="T9" fmla="*/ 0 h 72"/>
              <a:gd name="T10" fmla="*/ 43 w 90"/>
              <a:gd name="T11" fmla="*/ 18 h 72"/>
              <a:gd name="T12" fmla="*/ 44 w 90"/>
              <a:gd name="T13" fmla="*/ 22 h 72"/>
              <a:gd name="T14" fmla="*/ 6 w 90"/>
              <a:gd name="T15" fmla="*/ 3 h 72"/>
              <a:gd name="T16" fmla="*/ 4 w 90"/>
              <a:gd name="T17" fmla="*/ 12 h 72"/>
              <a:gd name="T18" fmla="*/ 12 w 90"/>
              <a:gd name="T19" fmla="*/ 28 h 72"/>
              <a:gd name="T20" fmla="*/ 4 w 90"/>
              <a:gd name="T21" fmla="*/ 25 h 72"/>
              <a:gd name="T22" fmla="*/ 4 w 90"/>
              <a:gd name="T23" fmla="*/ 26 h 72"/>
              <a:gd name="T24" fmla="*/ 18 w 90"/>
              <a:gd name="T25" fmla="*/ 43 h 72"/>
              <a:gd name="T26" fmla="*/ 10 w 90"/>
              <a:gd name="T27" fmla="*/ 44 h 72"/>
              <a:gd name="T28" fmla="*/ 27 w 90"/>
              <a:gd name="T29" fmla="*/ 56 h 72"/>
              <a:gd name="T30" fmla="*/ 0 w 90"/>
              <a:gd name="T31" fmla="*/ 64 h 72"/>
              <a:gd name="T32" fmla="*/ 28 w 90"/>
              <a:gd name="T33" fmla="*/ 72 h 72"/>
              <a:gd name="T34" fmla="*/ 80 w 90"/>
              <a:gd name="T35" fmla="*/ 20 h 72"/>
              <a:gd name="T36" fmla="*/ 80 w 90"/>
              <a:gd name="T37" fmla="*/ 18 h 72"/>
              <a:gd name="T38" fmla="*/ 90 w 90"/>
              <a:gd name="T39"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90" y="9"/>
                </a:moveTo>
                <a:cubicBezTo>
                  <a:pt x="87" y="11"/>
                  <a:pt x="84" y="11"/>
                  <a:pt x="81" y="9"/>
                </a:cubicBezTo>
                <a:cubicBezTo>
                  <a:pt x="85" y="7"/>
                  <a:pt x="85" y="6"/>
                  <a:pt x="86" y="1"/>
                </a:cubicBezTo>
                <a:cubicBezTo>
                  <a:pt x="83" y="3"/>
                  <a:pt x="79" y="5"/>
                  <a:pt x="75" y="6"/>
                </a:cubicBezTo>
                <a:cubicBezTo>
                  <a:pt x="71" y="2"/>
                  <a:pt x="67" y="0"/>
                  <a:pt x="61" y="0"/>
                </a:cubicBezTo>
                <a:cubicBezTo>
                  <a:pt x="51" y="0"/>
                  <a:pt x="43" y="8"/>
                  <a:pt x="43" y="18"/>
                </a:cubicBezTo>
                <a:cubicBezTo>
                  <a:pt x="43" y="20"/>
                  <a:pt x="43" y="21"/>
                  <a:pt x="44" y="22"/>
                </a:cubicBezTo>
                <a:cubicBezTo>
                  <a:pt x="29" y="22"/>
                  <a:pt x="15" y="14"/>
                  <a:pt x="6" y="3"/>
                </a:cubicBezTo>
                <a:cubicBezTo>
                  <a:pt x="5" y="6"/>
                  <a:pt x="4" y="9"/>
                  <a:pt x="4" y="12"/>
                </a:cubicBezTo>
                <a:cubicBezTo>
                  <a:pt x="4" y="19"/>
                  <a:pt x="7" y="24"/>
                  <a:pt x="12" y="28"/>
                </a:cubicBezTo>
                <a:cubicBezTo>
                  <a:pt x="9" y="27"/>
                  <a:pt x="6" y="27"/>
                  <a:pt x="4" y="25"/>
                </a:cubicBezTo>
                <a:cubicBezTo>
                  <a:pt x="4" y="25"/>
                  <a:pt x="4" y="25"/>
                  <a:pt x="4" y="26"/>
                </a:cubicBezTo>
                <a:cubicBezTo>
                  <a:pt x="4" y="34"/>
                  <a:pt x="10" y="42"/>
                  <a:pt x="18" y="43"/>
                </a:cubicBezTo>
                <a:cubicBezTo>
                  <a:pt x="15" y="44"/>
                  <a:pt x="13" y="44"/>
                  <a:pt x="10" y="44"/>
                </a:cubicBezTo>
                <a:cubicBezTo>
                  <a:pt x="12" y="51"/>
                  <a:pt x="19" y="56"/>
                  <a:pt x="27" y="56"/>
                </a:cubicBezTo>
                <a:cubicBezTo>
                  <a:pt x="19" y="62"/>
                  <a:pt x="9" y="65"/>
                  <a:pt x="0" y="64"/>
                </a:cubicBezTo>
                <a:cubicBezTo>
                  <a:pt x="8" y="69"/>
                  <a:pt x="18" y="72"/>
                  <a:pt x="28" y="72"/>
                </a:cubicBezTo>
                <a:cubicBezTo>
                  <a:pt x="61" y="72"/>
                  <a:pt x="80" y="44"/>
                  <a:pt x="80" y="20"/>
                </a:cubicBezTo>
                <a:cubicBezTo>
                  <a:pt x="80" y="19"/>
                  <a:pt x="80" y="19"/>
                  <a:pt x="80" y="18"/>
                </a:cubicBezTo>
                <a:cubicBezTo>
                  <a:pt x="83" y="15"/>
                  <a:pt x="87" y="13"/>
                  <a:pt x="90" y="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71" name="Group 70">
            <a:extLst>
              <a:ext uri="{FF2B5EF4-FFF2-40B4-BE49-F238E27FC236}">
                <a16:creationId xmlns:a16="http://schemas.microsoft.com/office/drawing/2014/main" id="{1A697578-9A5E-40FD-AC95-01D53FACFC89}"/>
              </a:ext>
            </a:extLst>
          </p:cNvPr>
          <p:cNvGrpSpPr/>
          <p:nvPr/>
        </p:nvGrpSpPr>
        <p:grpSpPr>
          <a:xfrm>
            <a:off x="5016599" y="3840854"/>
            <a:ext cx="272893" cy="186302"/>
            <a:chOff x="4127500" y="3670301"/>
            <a:chExt cx="330200" cy="225425"/>
          </a:xfrm>
          <a:solidFill>
            <a:schemeClr val="tx1"/>
          </a:solidFill>
        </p:grpSpPr>
        <p:sp>
          <p:nvSpPr>
            <p:cNvPr id="72" name="Freeform 26">
              <a:extLst>
                <a:ext uri="{FF2B5EF4-FFF2-40B4-BE49-F238E27FC236}">
                  <a16:creationId xmlns:a16="http://schemas.microsoft.com/office/drawing/2014/main" id="{61CE30C4-AE52-44B5-9023-ABAE4000007E}"/>
                </a:ext>
              </a:extLst>
            </p:cNvPr>
            <p:cNvSpPr>
              <a:spLocks/>
            </p:cNvSpPr>
            <p:nvPr/>
          </p:nvSpPr>
          <p:spPr bwMode="auto">
            <a:xfrm>
              <a:off x="4127500" y="3684588"/>
              <a:ext cx="330200" cy="211138"/>
            </a:xfrm>
            <a:custGeom>
              <a:avLst/>
              <a:gdLst>
                <a:gd name="T0" fmla="*/ 87 w 88"/>
                <a:gd name="T1" fmla="*/ 0 h 56"/>
                <a:gd name="T2" fmla="*/ 45 w 88"/>
                <a:gd name="T3" fmla="*/ 34 h 56"/>
                <a:gd name="T4" fmla="*/ 44 w 88"/>
                <a:gd name="T5" fmla="*/ 34 h 56"/>
                <a:gd name="T6" fmla="*/ 43 w 88"/>
                <a:gd name="T7" fmla="*/ 34 h 56"/>
                <a:gd name="T8" fmla="*/ 1 w 88"/>
                <a:gd name="T9" fmla="*/ 0 h 56"/>
                <a:gd name="T10" fmla="*/ 0 w 88"/>
                <a:gd name="T11" fmla="*/ 4 h 56"/>
                <a:gd name="T12" fmla="*/ 0 w 88"/>
                <a:gd name="T13" fmla="*/ 48 h 56"/>
                <a:gd name="T14" fmla="*/ 8 w 88"/>
                <a:gd name="T15" fmla="*/ 56 h 56"/>
                <a:gd name="T16" fmla="*/ 80 w 88"/>
                <a:gd name="T17" fmla="*/ 56 h 56"/>
                <a:gd name="T18" fmla="*/ 88 w 88"/>
                <a:gd name="T19" fmla="*/ 48 h 56"/>
                <a:gd name="T20" fmla="*/ 88 w 88"/>
                <a:gd name="T21" fmla="*/ 4 h 56"/>
                <a:gd name="T22" fmla="*/ 87 w 88"/>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56">
                  <a:moveTo>
                    <a:pt x="87" y="0"/>
                  </a:moveTo>
                  <a:cubicBezTo>
                    <a:pt x="45" y="34"/>
                    <a:pt x="45" y="34"/>
                    <a:pt x="45" y="34"/>
                  </a:cubicBezTo>
                  <a:cubicBezTo>
                    <a:pt x="45" y="34"/>
                    <a:pt x="44" y="34"/>
                    <a:pt x="44" y="34"/>
                  </a:cubicBezTo>
                  <a:cubicBezTo>
                    <a:pt x="44" y="34"/>
                    <a:pt x="43" y="34"/>
                    <a:pt x="43" y="34"/>
                  </a:cubicBezTo>
                  <a:cubicBezTo>
                    <a:pt x="1" y="0"/>
                    <a:pt x="1" y="0"/>
                    <a:pt x="1" y="0"/>
                  </a:cubicBezTo>
                  <a:cubicBezTo>
                    <a:pt x="0" y="1"/>
                    <a:pt x="0" y="2"/>
                    <a:pt x="0" y="4"/>
                  </a:cubicBezTo>
                  <a:cubicBezTo>
                    <a:pt x="0" y="48"/>
                    <a:pt x="0" y="48"/>
                    <a:pt x="0" y="48"/>
                  </a:cubicBezTo>
                  <a:cubicBezTo>
                    <a:pt x="0" y="52"/>
                    <a:pt x="4" y="56"/>
                    <a:pt x="8" y="56"/>
                  </a:cubicBezTo>
                  <a:cubicBezTo>
                    <a:pt x="80" y="56"/>
                    <a:pt x="80" y="56"/>
                    <a:pt x="80" y="56"/>
                  </a:cubicBezTo>
                  <a:cubicBezTo>
                    <a:pt x="84" y="56"/>
                    <a:pt x="88" y="52"/>
                    <a:pt x="88" y="48"/>
                  </a:cubicBezTo>
                  <a:cubicBezTo>
                    <a:pt x="88" y="4"/>
                    <a:pt x="88" y="4"/>
                    <a:pt x="88" y="4"/>
                  </a:cubicBezTo>
                  <a:cubicBezTo>
                    <a:pt x="88" y="2"/>
                    <a:pt x="88" y="1"/>
                    <a:pt x="8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27">
              <a:extLst>
                <a:ext uri="{FF2B5EF4-FFF2-40B4-BE49-F238E27FC236}">
                  <a16:creationId xmlns:a16="http://schemas.microsoft.com/office/drawing/2014/main" id="{1AC74A7F-244E-407D-9642-C725FA64BEF9}"/>
                </a:ext>
              </a:extLst>
            </p:cNvPr>
            <p:cNvSpPr>
              <a:spLocks/>
            </p:cNvSpPr>
            <p:nvPr/>
          </p:nvSpPr>
          <p:spPr bwMode="auto">
            <a:xfrm>
              <a:off x="4143375" y="3670301"/>
              <a:ext cx="300038" cy="123825"/>
            </a:xfrm>
            <a:custGeom>
              <a:avLst/>
              <a:gdLst>
                <a:gd name="T0" fmla="*/ 80 w 80"/>
                <a:gd name="T1" fmla="*/ 1 h 33"/>
                <a:gd name="T2" fmla="*/ 76 w 80"/>
                <a:gd name="T3" fmla="*/ 0 h 33"/>
                <a:gd name="T4" fmla="*/ 4 w 80"/>
                <a:gd name="T5" fmla="*/ 0 h 33"/>
                <a:gd name="T6" fmla="*/ 0 w 80"/>
                <a:gd name="T7" fmla="*/ 1 h 33"/>
                <a:gd name="T8" fmla="*/ 40 w 80"/>
                <a:gd name="T9" fmla="*/ 33 h 33"/>
                <a:gd name="T10" fmla="*/ 80 w 80"/>
                <a:gd name="T11" fmla="*/ 1 h 33"/>
              </a:gdLst>
              <a:ahLst/>
              <a:cxnLst>
                <a:cxn ang="0">
                  <a:pos x="T0" y="T1"/>
                </a:cxn>
                <a:cxn ang="0">
                  <a:pos x="T2" y="T3"/>
                </a:cxn>
                <a:cxn ang="0">
                  <a:pos x="T4" y="T5"/>
                </a:cxn>
                <a:cxn ang="0">
                  <a:pos x="T6" y="T7"/>
                </a:cxn>
                <a:cxn ang="0">
                  <a:pos x="T8" y="T9"/>
                </a:cxn>
                <a:cxn ang="0">
                  <a:pos x="T10" y="T11"/>
                </a:cxn>
              </a:cxnLst>
              <a:rect l="0" t="0" r="r" b="b"/>
              <a:pathLst>
                <a:path w="80" h="33">
                  <a:moveTo>
                    <a:pt x="80" y="1"/>
                  </a:moveTo>
                  <a:cubicBezTo>
                    <a:pt x="79" y="0"/>
                    <a:pt x="77" y="0"/>
                    <a:pt x="76" y="0"/>
                  </a:cubicBezTo>
                  <a:cubicBezTo>
                    <a:pt x="4" y="0"/>
                    <a:pt x="4" y="0"/>
                    <a:pt x="4" y="0"/>
                  </a:cubicBezTo>
                  <a:cubicBezTo>
                    <a:pt x="3" y="0"/>
                    <a:pt x="1" y="0"/>
                    <a:pt x="0" y="1"/>
                  </a:cubicBezTo>
                  <a:cubicBezTo>
                    <a:pt x="40" y="33"/>
                    <a:pt x="40" y="33"/>
                    <a:pt x="40" y="33"/>
                  </a:cubicBezTo>
                  <a:lnTo>
                    <a:pt x="8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6" name="Freeform 27">
            <a:hlinkClick r:id="rId7"/>
            <a:extLst>
              <a:ext uri="{FF2B5EF4-FFF2-40B4-BE49-F238E27FC236}">
                <a16:creationId xmlns:a16="http://schemas.microsoft.com/office/drawing/2014/main" id="{A9C9F634-F562-4539-A12D-12CCE9632412}"/>
              </a:ext>
            </a:extLst>
          </p:cNvPr>
          <p:cNvSpPr>
            <a:spLocks/>
          </p:cNvSpPr>
          <p:nvPr/>
        </p:nvSpPr>
        <p:spPr bwMode="auto">
          <a:xfrm>
            <a:off x="4208832" y="3793622"/>
            <a:ext cx="282077" cy="280764"/>
          </a:xfrm>
          <a:custGeom>
            <a:avLst/>
            <a:gdLst>
              <a:gd name="T0" fmla="*/ 88 w 91"/>
              <a:gd name="T1" fmla="*/ 66 h 90"/>
              <a:gd name="T2" fmla="*/ 78 w 91"/>
              <a:gd name="T3" fmla="*/ 56 h 90"/>
              <a:gd name="T4" fmla="*/ 71 w 91"/>
              <a:gd name="T5" fmla="*/ 53 h 90"/>
              <a:gd name="T6" fmla="*/ 64 w 91"/>
              <a:gd name="T7" fmla="*/ 56 h 90"/>
              <a:gd name="T8" fmla="*/ 61 w 91"/>
              <a:gd name="T9" fmla="*/ 59 h 90"/>
              <a:gd name="T10" fmla="*/ 32 w 91"/>
              <a:gd name="T11" fmla="*/ 30 h 90"/>
              <a:gd name="T12" fmla="*/ 35 w 91"/>
              <a:gd name="T13" fmla="*/ 27 h 90"/>
              <a:gd name="T14" fmla="*/ 35 w 91"/>
              <a:gd name="T15" fmla="*/ 13 h 90"/>
              <a:gd name="T16" fmla="*/ 25 w 91"/>
              <a:gd name="T17" fmla="*/ 3 h 90"/>
              <a:gd name="T18" fmla="*/ 18 w 91"/>
              <a:gd name="T19" fmla="*/ 0 h 90"/>
              <a:gd name="T20" fmla="*/ 11 w 91"/>
              <a:gd name="T21" fmla="*/ 3 h 90"/>
              <a:gd name="T22" fmla="*/ 5 w 91"/>
              <a:gd name="T23" fmla="*/ 8 h 90"/>
              <a:gd name="T24" fmla="*/ 3 w 91"/>
              <a:gd name="T25" fmla="*/ 27 h 90"/>
              <a:gd name="T26" fmla="*/ 64 w 91"/>
              <a:gd name="T27" fmla="*/ 88 h 90"/>
              <a:gd name="T28" fmla="*/ 72 w 91"/>
              <a:gd name="T29" fmla="*/ 90 h 90"/>
              <a:gd name="T30" fmla="*/ 83 w 91"/>
              <a:gd name="T31" fmla="*/ 86 h 90"/>
              <a:gd name="T32" fmla="*/ 88 w 91"/>
              <a:gd name="T33" fmla="*/ 80 h 90"/>
              <a:gd name="T34" fmla="*/ 91 w 91"/>
              <a:gd name="T35" fmla="*/ 73 h 90"/>
              <a:gd name="T36" fmla="*/ 88 w 91"/>
              <a:gd name="T37"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90">
                <a:moveTo>
                  <a:pt x="88" y="66"/>
                </a:moveTo>
                <a:cubicBezTo>
                  <a:pt x="78" y="56"/>
                  <a:pt x="78" y="56"/>
                  <a:pt x="78" y="56"/>
                </a:cubicBezTo>
                <a:cubicBezTo>
                  <a:pt x="76" y="54"/>
                  <a:pt x="74" y="53"/>
                  <a:pt x="71" y="53"/>
                </a:cubicBezTo>
                <a:cubicBezTo>
                  <a:pt x="68" y="53"/>
                  <a:pt x="66" y="54"/>
                  <a:pt x="64" y="56"/>
                </a:cubicBezTo>
                <a:cubicBezTo>
                  <a:pt x="61" y="59"/>
                  <a:pt x="61" y="59"/>
                  <a:pt x="61" y="59"/>
                </a:cubicBezTo>
                <a:cubicBezTo>
                  <a:pt x="51" y="50"/>
                  <a:pt x="41" y="40"/>
                  <a:pt x="32" y="30"/>
                </a:cubicBezTo>
                <a:cubicBezTo>
                  <a:pt x="35" y="27"/>
                  <a:pt x="35" y="27"/>
                  <a:pt x="35" y="27"/>
                </a:cubicBezTo>
                <a:cubicBezTo>
                  <a:pt x="39" y="23"/>
                  <a:pt x="39" y="17"/>
                  <a:pt x="35" y="13"/>
                </a:cubicBezTo>
                <a:cubicBezTo>
                  <a:pt x="25" y="3"/>
                  <a:pt x="25" y="3"/>
                  <a:pt x="25" y="3"/>
                </a:cubicBezTo>
                <a:cubicBezTo>
                  <a:pt x="23" y="1"/>
                  <a:pt x="21" y="0"/>
                  <a:pt x="18" y="0"/>
                </a:cubicBezTo>
                <a:cubicBezTo>
                  <a:pt x="15" y="0"/>
                  <a:pt x="13" y="1"/>
                  <a:pt x="11" y="3"/>
                </a:cubicBezTo>
                <a:cubicBezTo>
                  <a:pt x="5" y="8"/>
                  <a:pt x="5" y="8"/>
                  <a:pt x="5" y="8"/>
                </a:cubicBezTo>
                <a:cubicBezTo>
                  <a:pt x="0" y="13"/>
                  <a:pt x="0" y="21"/>
                  <a:pt x="3" y="27"/>
                </a:cubicBezTo>
                <a:cubicBezTo>
                  <a:pt x="19" y="51"/>
                  <a:pt x="40" y="72"/>
                  <a:pt x="64" y="88"/>
                </a:cubicBezTo>
                <a:cubicBezTo>
                  <a:pt x="66" y="89"/>
                  <a:pt x="69" y="90"/>
                  <a:pt x="72" y="90"/>
                </a:cubicBezTo>
                <a:cubicBezTo>
                  <a:pt x="76" y="90"/>
                  <a:pt x="80" y="88"/>
                  <a:pt x="83" y="86"/>
                </a:cubicBezTo>
                <a:cubicBezTo>
                  <a:pt x="88" y="80"/>
                  <a:pt x="88" y="80"/>
                  <a:pt x="88" y="80"/>
                </a:cubicBezTo>
                <a:cubicBezTo>
                  <a:pt x="90" y="78"/>
                  <a:pt x="91" y="76"/>
                  <a:pt x="91" y="73"/>
                </a:cubicBezTo>
                <a:cubicBezTo>
                  <a:pt x="91" y="70"/>
                  <a:pt x="90" y="68"/>
                  <a:pt x="88" y="6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77" name="Group 76">
            <a:extLst>
              <a:ext uri="{FF2B5EF4-FFF2-40B4-BE49-F238E27FC236}">
                <a16:creationId xmlns:a16="http://schemas.microsoft.com/office/drawing/2014/main" id="{14925535-FC77-49B6-9ECF-9B0F89A62FCB}"/>
              </a:ext>
            </a:extLst>
          </p:cNvPr>
          <p:cNvGrpSpPr/>
          <p:nvPr/>
        </p:nvGrpSpPr>
        <p:grpSpPr>
          <a:xfrm>
            <a:off x="5815182" y="3784438"/>
            <a:ext cx="299132" cy="299133"/>
            <a:chOff x="3390900" y="1803400"/>
            <a:chExt cx="361950" cy="361951"/>
          </a:xfrm>
          <a:solidFill>
            <a:schemeClr val="tx1"/>
          </a:solidFill>
        </p:grpSpPr>
        <p:sp>
          <p:nvSpPr>
            <p:cNvPr id="78" name="Freeform 79">
              <a:extLst>
                <a:ext uri="{FF2B5EF4-FFF2-40B4-BE49-F238E27FC236}">
                  <a16:creationId xmlns:a16="http://schemas.microsoft.com/office/drawing/2014/main" id="{F3CF491A-3B1C-44A7-B9D2-54D5D8E84D65}"/>
                </a:ext>
              </a:extLst>
            </p:cNvPr>
            <p:cNvSpPr>
              <a:spLocks/>
            </p:cNvSpPr>
            <p:nvPr/>
          </p:nvSpPr>
          <p:spPr bwMode="auto">
            <a:xfrm>
              <a:off x="3511550" y="1992313"/>
              <a:ext cx="120650" cy="74613"/>
            </a:xfrm>
            <a:custGeom>
              <a:avLst/>
              <a:gdLst>
                <a:gd name="T0" fmla="*/ 28 w 32"/>
                <a:gd name="T1" fmla="*/ 20 h 20"/>
                <a:gd name="T2" fmla="*/ 32 w 32"/>
                <a:gd name="T3" fmla="*/ 0 h 20"/>
                <a:gd name="T4" fmla="*/ 0 w 32"/>
                <a:gd name="T5" fmla="*/ 0 h 20"/>
                <a:gd name="T6" fmla="*/ 4 w 32"/>
                <a:gd name="T7" fmla="*/ 20 h 20"/>
                <a:gd name="T8" fmla="*/ 28 w 32"/>
                <a:gd name="T9" fmla="*/ 20 h 20"/>
              </a:gdLst>
              <a:ahLst/>
              <a:cxnLst>
                <a:cxn ang="0">
                  <a:pos x="T0" y="T1"/>
                </a:cxn>
                <a:cxn ang="0">
                  <a:pos x="T2" y="T3"/>
                </a:cxn>
                <a:cxn ang="0">
                  <a:pos x="T4" y="T5"/>
                </a:cxn>
                <a:cxn ang="0">
                  <a:pos x="T6" y="T7"/>
                </a:cxn>
                <a:cxn ang="0">
                  <a:pos x="T8" y="T9"/>
                </a:cxn>
              </a:cxnLst>
              <a:rect l="0" t="0" r="r" b="b"/>
              <a:pathLst>
                <a:path w="32" h="20">
                  <a:moveTo>
                    <a:pt x="28" y="20"/>
                  </a:moveTo>
                  <a:cubicBezTo>
                    <a:pt x="30" y="13"/>
                    <a:pt x="31" y="7"/>
                    <a:pt x="32" y="0"/>
                  </a:cubicBezTo>
                  <a:cubicBezTo>
                    <a:pt x="0" y="0"/>
                    <a:pt x="0" y="0"/>
                    <a:pt x="0" y="0"/>
                  </a:cubicBezTo>
                  <a:cubicBezTo>
                    <a:pt x="1" y="7"/>
                    <a:pt x="2" y="13"/>
                    <a:pt x="4" y="20"/>
                  </a:cubicBezTo>
                  <a:lnTo>
                    <a:pt x="28"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80">
              <a:extLst>
                <a:ext uri="{FF2B5EF4-FFF2-40B4-BE49-F238E27FC236}">
                  <a16:creationId xmlns:a16="http://schemas.microsoft.com/office/drawing/2014/main" id="{79705BBE-8C25-440F-BF85-36D35A4D13FC}"/>
                </a:ext>
              </a:extLst>
            </p:cNvPr>
            <p:cNvSpPr>
              <a:spLocks/>
            </p:cNvSpPr>
            <p:nvPr/>
          </p:nvSpPr>
          <p:spPr bwMode="auto">
            <a:xfrm>
              <a:off x="3511550" y="1901825"/>
              <a:ext cx="120650" cy="74613"/>
            </a:xfrm>
            <a:custGeom>
              <a:avLst/>
              <a:gdLst>
                <a:gd name="T0" fmla="*/ 29 w 32"/>
                <a:gd name="T1" fmla="*/ 0 h 20"/>
                <a:gd name="T2" fmla="*/ 3 w 32"/>
                <a:gd name="T3" fmla="*/ 0 h 20"/>
                <a:gd name="T4" fmla="*/ 0 w 32"/>
                <a:gd name="T5" fmla="*/ 20 h 20"/>
                <a:gd name="T6" fmla="*/ 32 w 32"/>
                <a:gd name="T7" fmla="*/ 20 h 20"/>
                <a:gd name="T8" fmla="*/ 29 w 32"/>
                <a:gd name="T9" fmla="*/ 0 h 20"/>
              </a:gdLst>
              <a:ahLst/>
              <a:cxnLst>
                <a:cxn ang="0">
                  <a:pos x="T0" y="T1"/>
                </a:cxn>
                <a:cxn ang="0">
                  <a:pos x="T2" y="T3"/>
                </a:cxn>
                <a:cxn ang="0">
                  <a:pos x="T4" y="T5"/>
                </a:cxn>
                <a:cxn ang="0">
                  <a:pos x="T6" y="T7"/>
                </a:cxn>
                <a:cxn ang="0">
                  <a:pos x="T8" y="T9"/>
                </a:cxn>
              </a:cxnLst>
              <a:rect l="0" t="0" r="r" b="b"/>
              <a:pathLst>
                <a:path w="32" h="20">
                  <a:moveTo>
                    <a:pt x="29" y="0"/>
                  </a:moveTo>
                  <a:cubicBezTo>
                    <a:pt x="3" y="0"/>
                    <a:pt x="3" y="0"/>
                    <a:pt x="3" y="0"/>
                  </a:cubicBezTo>
                  <a:cubicBezTo>
                    <a:pt x="1" y="6"/>
                    <a:pt x="0" y="13"/>
                    <a:pt x="0" y="20"/>
                  </a:cubicBezTo>
                  <a:cubicBezTo>
                    <a:pt x="32" y="20"/>
                    <a:pt x="32" y="20"/>
                    <a:pt x="32" y="20"/>
                  </a:cubicBezTo>
                  <a:cubicBezTo>
                    <a:pt x="32" y="13"/>
                    <a:pt x="31" y="6"/>
                    <a:pt x="2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81">
              <a:extLst>
                <a:ext uri="{FF2B5EF4-FFF2-40B4-BE49-F238E27FC236}">
                  <a16:creationId xmlns:a16="http://schemas.microsoft.com/office/drawing/2014/main" id="{D16ED93D-E39D-4CA5-A8DF-6CAB23D37F84}"/>
                </a:ext>
              </a:extLst>
            </p:cNvPr>
            <p:cNvSpPr>
              <a:spLocks/>
            </p:cNvSpPr>
            <p:nvPr/>
          </p:nvSpPr>
          <p:spPr bwMode="auto">
            <a:xfrm>
              <a:off x="3530600" y="2081213"/>
              <a:ext cx="82550" cy="79375"/>
            </a:xfrm>
            <a:custGeom>
              <a:avLst/>
              <a:gdLst>
                <a:gd name="T0" fmla="*/ 0 w 22"/>
                <a:gd name="T1" fmla="*/ 0 h 21"/>
                <a:gd name="T2" fmla="*/ 11 w 22"/>
                <a:gd name="T3" fmla="*/ 21 h 21"/>
                <a:gd name="T4" fmla="*/ 22 w 22"/>
                <a:gd name="T5" fmla="*/ 0 h 21"/>
                <a:gd name="T6" fmla="*/ 0 w 22"/>
                <a:gd name="T7" fmla="*/ 0 h 21"/>
              </a:gdLst>
              <a:ahLst/>
              <a:cxnLst>
                <a:cxn ang="0">
                  <a:pos x="T0" y="T1"/>
                </a:cxn>
                <a:cxn ang="0">
                  <a:pos x="T2" y="T3"/>
                </a:cxn>
                <a:cxn ang="0">
                  <a:pos x="T4" y="T5"/>
                </a:cxn>
                <a:cxn ang="0">
                  <a:pos x="T6" y="T7"/>
                </a:cxn>
              </a:cxnLst>
              <a:rect l="0" t="0" r="r" b="b"/>
              <a:pathLst>
                <a:path w="22" h="21">
                  <a:moveTo>
                    <a:pt x="0" y="0"/>
                  </a:moveTo>
                  <a:cubicBezTo>
                    <a:pt x="3" y="7"/>
                    <a:pt x="6" y="14"/>
                    <a:pt x="11" y="21"/>
                  </a:cubicBezTo>
                  <a:cubicBezTo>
                    <a:pt x="16" y="14"/>
                    <a:pt x="19" y="7"/>
                    <a:pt x="22"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82">
              <a:extLst>
                <a:ext uri="{FF2B5EF4-FFF2-40B4-BE49-F238E27FC236}">
                  <a16:creationId xmlns:a16="http://schemas.microsoft.com/office/drawing/2014/main" id="{B1F9B0CA-22AD-4BC5-BCBC-1862F9C431A6}"/>
                </a:ext>
              </a:extLst>
            </p:cNvPr>
            <p:cNvSpPr>
              <a:spLocks/>
            </p:cNvSpPr>
            <p:nvPr/>
          </p:nvSpPr>
          <p:spPr bwMode="auto">
            <a:xfrm>
              <a:off x="3527425" y="1806575"/>
              <a:ext cx="88900" cy="79375"/>
            </a:xfrm>
            <a:custGeom>
              <a:avLst/>
              <a:gdLst>
                <a:gd name="T0" fmla="*/ 24 w 24"/>
                <a:gd name="T1" fmla="*/ 21 h 21"/>
                <a:gd name="T2" fmla="*/ 12 w 24"/>
                <a:gd name="T3" fmla="*/ 0 h 21"/>
                <a:gd name="T4" fmla="*/ 0 w 24"/>
                <a:gd name="T5" fmla="*/ 21 h 21"/>
                <a:gd name="T6" fmla="*/ 24 w 24"/>
                <a:gd name="T7" fmla="*/ 21 h 21"/>
              </a:gdLst>
              <a:ahLst/>
              <a:cxnLst>
                <a:cxn ang="0">
                  <a:pos x="T0" y="T1"/>
                </a:cxn>
                <a:cxn ang="0">
                  <a:pos x="T2" y="T3"/>
                </a:cxn>
                <a:cxn ang="0">
                  <a:pos x="T4" y="T5"/>
                </a:cxn>
                <a:cxn ang="0">
                  <a:pos x="T6" y="T7"/>
                </a:cxn>
              </a:cxnLst>
              <a:rect l="0" t="0" r="r" b="b"/>
              <a:pathLst>
                <a:path w="24" h="21">
                  <a:moveTo>
                    <a:pt x="24" y="21"/>
                  </a:moveTo>
                  <a:cubicBezTo>
                    <a:pt x="21" y="13"/>
                    <a:pt x="17" y="6"/>
                    <a:pt x="12" y="0"/>
                  </a:cubicBezTo>
                  <a:cubicBezTo>
                    <a:pt x="7" y="6"/>
                    <a:pt x="3" y="13"/>
                    <a:pt x="0" y="21"/>
                  </a:cubicBezTo>
                  <a:lnTo>
                    <a:pt x="24"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83">
              <a:extLst>
                <a:ext uri="{FF2B5EF4-FFF2-40B4-BE49-F238E27FC236}">
                  <a16:creationId xmlns:a16="http://schemas.microsoft.com/office/drawing/2014/main" id="{A68D9AA9-7382-4B54-9BAC-4A8ADAC711F9}"/>
                </a:ext>
              </a:extLst>
            </p:cNvPr>
            <p:cNvSpPr>
              <a:spLocks/>
            </p:cNvSpPr>
            <p:nvPr/>
          </p:nvSpPr>
          <p:spPr bwMode="auto">
            <a:xfrm>
              <a:off x="3590925" y="1803400"/>
              <a:ext cx="131763" cy="82550"/>
            </a:xfrm>
            <a:custGeom>
              <a:avLst/>
              <a:gdLst>
                <a:gd name="T0" fmla="*/ 35 w 35"/>
                <a:gd name="T1" fmla="*/ 22 h 22"/>
                <a:gd name="T2" fmla="*/ 0 w 35"/>
                <a:gd name="T3" fmla="*/ 0 h 22"/>
                <a:gd name="T4" fmla="*/ 11 w 35"/>
                <a:gd name="T5" fmla="*/ 22 h 22"/>
                <a:gd name="T6" fmla="*/ 35 w 35"/>
                <a:gd name="T7" fmla="*/ 22 h 22"/>
              </a:gdLst>
              <a:ahLst/>
              <a:cxnLst>
                <a:cxn ang="0">
                  <a:pos x="T0" y="T1"/>
                </a:cxn>
                <a:cxn ang="0">
                  <a:pos x="T2" y="T3"/>
                </a:cxn>
                <a:cxn ang="0">
                  <a:pos x="T4" y="T5"/>
                </a:cxn>
                <a:cxn ang="0">
                  <a:pos x="T6" y="T7"/>
                </a:cxn>
              </a:cxnLst>
              <a:rect l="0" t="0" r="r" b="b"/>
              <a:pathLst>
                <a:path w="35" h="22">
                  <a:moveTo>
                    <a:pt x="35" y="22"/>
                  </a:moveTo>
                  <a:cubicBezTo>
                    <a:pt x="27" y="10"/>
                    <a:pt x="15" y="2"/>
                    <a:pt x="0" y="0"/>
                  </a:cubicBezTo>
                  <a:cubicBezTo>
                    <a:pt x="5" y="7"/>
                    <a:pt x="9" y="14"/>
                    <a:pt x="11" y="22"/>
                  </a:cubicBezTo>
                  <a:lnTo>
                    <a:pt x="35"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84">
              <a:extLst>
                <a:ext uri="{FF2B5EF4-FFF2-40B4-BE49-F238E27FC236}">
                  <a16:creationId xmlns:a16="http://schemas.microsoft.com/office/drawing/2014/main" id="{3F2B158B-C462-44CA-993A-0C5F0413C76F}"/>
                </a:ext>
              </a:extLst>
            </p:cNvPr>
            <p:cNvSpPr>
              <a:spLocks/>
            </p:cNvSpPr>
            <p:nvPr/>
          </p:nvSpPr>
          <p:spPr bwMode="auto">
            <a:xfrm>
              <a:off x="3390900" y="1901825"/>
              <a:ext cx="117475" cy="74613"/>
            </a:xfrm>
            <a:custGeom>
              <a:avLst/>
              <a:gdLst>
                <a:gd name="T0" fmla="*/ 31 w 31"/>
                <a:gd name="T1" fmla="*/ 0 h 20"/>
                <a:gd name="T2" fmla="*/ 5 w 31"/>
                <a:gd name="T3" fmla="*/ 0 h 20"/>
                <a:gd name="T4" fmla="*/ 0 w 31"/>
                <a:gd name="T5" fmla="*/ 20 h 20"/>
                <a:gd name="T6" fmla="*/ 28 w 31"/>
                <a:gd name="T7" fmla="*/ 20 h 20"/>
                <a:gd name="T8" fmla="*/ 31 w 31"/>
                <a:gd name="T9" fmla="*/ 0 h 20"/>
              </a:gdLst>
              <a:ahLst/>
              <a:cxnLst>
                <a:cxn ang="0">
                  <a:pos x="T0" y="T1"/>
                </a:cxn>
                <a:cxn ang="0">
                  <a:pos x="T2" y="T3"/>
                </a:cxn>
                <a:cxn ang="0">
                  <a:pos x="T4" y="T5"/>
                </a:cxn>
                <a:cxn ang="0">
                  <a:pos x="T6" y="T7"/>
                </a:cxn>
                <a:cxn ang="0">
                  <a:pos x="T8" y="T9"/>
                </a:cxn>
              </a:cxnLst>
              <a:rect l="0" t="0" r="r" b="b"/>
              <a:pathLst>
                <a:path w="31" h="20">
                  <a:moveTo>
                    <a:pt x="31" y="0"/>
                  </a:moveTo>
                  <a:cubicBezTo>
                    <a:pt x="5" y="0"/>
                    <a:pt x="5" y="0"/>
                    <a:pt x="5" y="0"/>
                  </a:cubicBezTo>
                  <a:cubicBezTo>
                    <a:pt x="2" y="6"/>
                    <a:pt x="0" y="13"/>
                    <a:pt x="0" y="20"/>
                  </a:cubicBezTo>
                  <a:cubicBezTo>
                    <a:pt x="28" y="20"/>
                    <a:pt x="28" y="20"/>
                    <a:pt x="28" y="20"/>
                  </a:cubicBezTo>
                  <a:cubicBezTo>
                    <a:pt x="28" y="13"/>
                    <a:pt x="29" y="6"/>
                    <a:pt x="3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85">
              <a:extLst>
                <a:ext uri="{FF2B5EF4-FFF2-40B4-BE49-F238E27FC236}">
                  <a16:creationId xmlns:a16="http://schemas.microsoft.com/office/drawing/2014/main" id="{0B42F838-0189-4294-B555-6F548D0E88FF}"/>
                </a:ext>
              </a:extLst>
            </p:cNvPr>
            <p:cNvSpPr>
              <a:spLocks/>
            </p:cNvSpPr>
            <p:nvPr/>
          </p:nvSpPr>
          <p:spPr bwMode="auto">
            <a:xfrm>
              <a:off x="3417888" y="1803400"/>
              <a:ext cx="134938" cy="82550"/>
            </a:xfrm>
            <a:custGeom>
              <a:avLst/>
              <a:gdLst>
                <a:gd name="T0" fmla="*/ 36 w 36"/>
                <a:gd name="T1" fmla="*/ 0 h 22"/>
                <a:gd name="T2" fmla="*/ 0 w 36"/>
                <a:gd name="T3" fmla="*/ 22 h 22"/>
                <a:gd name="T4" fmla="*/ 25 w 36"/>
                <a:gd name="T5" fmla="*/ 22 h 22"/>
                <a:gd name="T6" fmla="*/ 36 w 36"/>
                <a:gd name="T7" fmla="*/ 0 h 22"/>
              </a:gdLst>
              <a:ahLst/>
              <a:cxnLst>
                <a:cxn ang="0">
                  <a:pos x="T0" y="T1"/>
                </a:cxn>
                <a:cxn ang="0">
                  <a:pos x="T2" y="T3"/>
                </a:cxn>
                <a:cxn ang="0">
                  <a:pos x="T4" y="T5"/>
                </a:cxn>
                <a:cxn ang="0">
                  <a:pos x="T6" y="T7"/>
                </a:cxn>
              </a:cxnLst>
              <a:rect l="0" t="0" r="r" b="b"/>
              <a:pathLst>
                <a:path w="36" h="22">
                  <a:moveTo>
                    <a:pt x="36" y="0"/>
                  </a:moveTo>
                  <a:cubicBezTo>
                    <a:pt x="21" y="2"/>
                    <a:pt x="8" y="10"/>
                    <a:pt x="0" y="22"/>
                  </a:cubicBezTo>
                  <a:cubicBezTo>
                    <a:pt x="25" y="22"/>
                    <a:pt x="25" y="22"/>
                    <a:pt x="25" y="22"/>
                  </a:cubicBezTo>
                  <a:cubicBezTo>
                    <a:pt x="27" y="14"/>
                    <a:pt x="31" y="7"/>
                    <a:pt x="3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86">
              <a:extLst>
                <a:ext uri="{FF2B5EF4-FFF2-40B4-BE49-F238E27FC236}">
                  <a16:creationId xmlns:a16="http://schemas.microsoft.com/office/drawing/2014/main" id="{F36206F4-345F-4403-852A-6796AD46B4EE}"/>
                </a:ext>
              </a:extLst>
            </p:cNvPr>
            <p:cNvSpPr>
              <a:spLocks/>
            </p:cNvSpPr>
            <p:nvPr/>
          </p:nvSpPr>
          <p:spPr bwMode="auto">
            <a:xfrm>
              <a:off x="3632200" y="1992313"/>
              <a:ext cx="120650" cy="74613"/>
            </a:xfrm>
            <a:custGeom>
              <a:avLst/>
              <a:gdLst>
                <a:gd name="T0" fmla="*/ 0 w 32"/>
                <a:gd name="T1" fmla="*/ 20 h 20"/>
                <a:gd name="T2" fmla="*/ 27 w 32"/>
                <a:gd name="T3" fmla="*/ 20 h 20"/>
                <a:gd name="T4" fmla="*/ 32 w 32"/>
                <a:gd name="T5" fmla="*/ 0 h 20"/>
                <a:gd name="T6" fmla="*/ 4 w 32"/>
                <a:gd name="T7" fmla="*/ 0 h 20"/>
                <a:gd name="T8" fmla="*/ 0 w 32"/>
                <a:gd name="T9" fmla="*/ 20 h 20"/>
              </a:gdLst>
              <a:ahLst/>
              <a:cxnLst>
                <a:cxn ang="0">
                  <a:pos x="T0" y="T1"/>
                </a:cxn>
                <a:cxn ang="0">
                  <a:pos x="T2" y="T3"/>
                </a:cxn>
                <a:cxn ang="0">
                  <a:pos x="T4" y="T5"/>
                </a:cxn>
                <a:cxn ang="0">
                  <a:pos x="T6" y="T7"/>
                </a:cxn>
                <a:cxn ang="0">
                  <a:pos x="T8" y="T9"/>
                </a:cxn>
              </a:cxnLst>
              <a:rect l="0" t="0" r="r" b="b"/>
              <a:pathLst>
                <a:path w="32" h="20">
                  <a:moveTo>
                    <a:pt x="0" y="20"/>
                  </a:moveTo>
                  <a:cubicBezTo>
                    <a:pt x="27" y="20"/>
                    <a:pt x="27" y="20"/>
                    <a:pt x="27" y="20"/>
                  </a:cubicBezTo>
                  <a:cubicBezTo>
                    <a:pt x="30" y="14"/>
                    <a:pt x="32" y="7"/>
                    <a:pt x="32" y="0"/>
                  </a:cubicBezTo>
                  <a:cubicBezTo>
                    <a:pt x="4" y="0"/>
                    <a:pt x="4" y="0"/>
                    <a:pt x="4" y="0"/>
                  </a:cubicBezTo>
                  <a:cubicBezTo>
                    <a:pt x="4" y="7"/>
                    <a:pt x="2" y="13"/>
                    <a:pt x="0"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87">
              <a:extLst>
                <a:ext uri="{FF2B5EF4-FFF2-40B4-BE49-F238E27FC236}">
                  <a16:creationId xmlns:a16="http://schemas.microsoft.com/office/drawing/2014/main" id="{00EFEB36-4DC6-46E8-89B6-1FFD9418A10D}"/>
                </a:ext>
              </a:extLst>
            </p:cNvPr>
            <p:cNvSpPr>
              <a:spLocks/>
            </p:cNvSpPr>
            <p:nvPr/>
          </p:nvSpPr>
          <p:spPr bwMode="auto">
            <a:xfrm>
              <a:off x="3635375" y="1901825"/>
              <a:ext cx="117475" cy="74613"/>
            </a:xfrm>
            <a:custGeom>
              <a:avLst/>
              <a:gdLst>
                <a:gd name="T0" fmla="*/ 3 w 31"/>
                <a:gd name="T1" fmla="*/ 20 h 20"/>
                <a:gd name="T2" fmla="*/ 31 w 31"/>
                <a:gd name="T3" fmla="*/ 20 h 20"/>
                <a:gd name="T4" fmla="*/ 26 w 31"/>
                <a:gd name="T5" fmla="*/ 0 h 20"/>
                <a:gd name="T6" fmla="*/ 0 w 31"/>
                <a:gd name="T7" fmla="*/ 0 h 20"/>
                <a:gd name="T8" fmla="*/ 3 w 31"/>
                <a:gd name="T9" fmla="*/ 20 h 20"/>
              </a:gdLst>
              <a:ahLst/>
              <a:cxnLst>
                <a:cxn ang="0">
                  <a:pos x="T0" y="T1"/>
                </a:cxn>
                <a:cxn ang="0">
                  <a:pos x="T2" y="T3"/>
                </a:cxn>
                <a:cxn ang="0">
                  <a:pos x="T4" y="T5"/>
                </a:cxn>
                <a:cxn ang="0">
                  <a:pos x="T6" y="T7"/>
                </a:cxn>
                <a:cxn ang="0">
                  <a:pos x="T8" y="T9"/>
                </a:cxn>
              </a:cxnLst>
              <a:rect l="0" t="0" r="r" b="b"/>
              <a:pathLst>
                <a:path w="31" h="20">
                  <a:moveTo>
                    <a:pt x="3" y="20"/>
                  </a:moveTo>
                  <a:cubicBezTo>
                    <a:pt x="31" y="20"/>
                    <a:pt x="31" y="20"/>
                    <a:pt x="31" y="20"/>
                  </a:cubicBezTo>
                  <a:cubicBezTo>
                    <a:pt x="31" y="13"/>
                    <a:pt x="29" y="6"/>
                    <a:pt x="26" y="0"/>
                  </a:cubicBezTo>
                  <a:cubicBezTo>
                    <a:pt x="0" y="0"/>
                    <a:pt x="0" y="0"/>
                    <a:pt x="0" y="0"/>
                  </a:cubicBezTo>
                  <a:cubicBezTo>
                    <a:pt x="2" y="6"/>
                    <a:pt x="3" y="13"/>
                    <a:pt x="3"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88">
              <a:extLst>
                <a:ext uri="{FF2B5EF4-FFF2-40B4-BE49-F238E27FC236}">
                  <a16:creationId xmlns:a16="http://schemas.microsoft.com/office/drawing/2014/main" id="{B71ECC1B-A44C-460E-B61C-75A1EDB08A42}"/>
                </a:ext>
              </a:extLst>
            </p:cNvPr>
            <p:cNvSpPr>
              <a:spLocks/>
            </p:cNvSpPr>
            <p:nvPr/>
          </p:nvSpPr>
          <p:spPr bwMode="auto">
            <a:xfrm>
              <a:off x="3390900" y="1992313"/>
              <a:ext cx="120650" cy="74613"/>
            </a:xfrm>
            <a:custGeom>
              <a:avLst/>
              <a:gdLst>
                <a:gd name="T0" fmla="*/ 28 w 32"/>
                <a:gd name="T1" fmla="*/ 0 h 20"/>
                <a:gd name="T2" fmla="*/ 0 w 32"/>
                <a:gd name="T3" fmla="*/ 0 h 20"/>
                <a:gd name="T4" fmla="*/ 6 w 32"/>
                <a:gd name="T5" fmla="*/ 20 h 20"/>
                <a:gd name="T6" fmla="*/ 32 w 32"/>
                <a:gd name="T7" fmla="*/ 20 h 20"/>
                <a:gd name="T8" fmla="*/ 28 w 32"/>
                <a:gd name="T9" fmla="*/ 0 h 20"/>
              </a:gdLst>
              <a:ahLst/>
              <a:cxnLst>
                <a:cxn ang="0">
                  <a:pos x="T0" y="T1"/>
                </a:cxn>
                <a:cxn ang="0">
                  <a:pos x="T2" y="T3"/>
                </a:cxn>
                <a:cxn ang="0">
                  <a:pos x="T4" y="T5"/>
                </a:cxn>
                <a:cxn ang="0">
                  <a:pos x="T6" y="T7"/>
                </a:cxn>
                <a:cxn ang="0">
                  <a:pos x="T8" y="T9"/>
                </a:cxn>
              </a:cxnLst>
              <a:rect l="0" t="0" r="r" b="b"/>
              <a:pathLst>
                <a:path w="32" h="20">
                  <a:moveTo>
                    <a:pt x="28" y="0"/>
                  </a:moveTo>
                  <a:cubicBezTo>
                    <a:pt x="0" y="0"/>
                    <a:pt x="0" y="0"/>
                    <a:pt x="0" y="0"/>
                  </a:cubicBezTo>
                  <a:cubicBezTo>
                    <a:pt x="0" y="7"/>
                    <a:pt x="2" y="14"/>
                    <a:pt x="6" y="20"/>
                  </a:cubicBezTo>
                  <a:cubicBezTo>
                    <a:pt x="32" y="20"/>
                    <a:pt x="32" y="20"/>
                    <a:pt x="32" y="20"/>
                  </a:cubicBezTo>
                  <a:cubicBezTo>
                    <a:pt x="30" y="13"/>
                    <a:pt x="28" y="7"/>
                    <a:pt x="2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89">
              <a:extLst>
                <a:ext uri="{FF2B5EF4-FFF2-40B4-BE49-F238E27FC236}">
                  <a16:creationId xmlns:a16="http://schemas.microsoft.com/office/drawing/2014/main" id="{14453E70-78AB-44B8-9DE1-ADB272697538}"/>
                </a:ext>
              </a:extLst>
            </p:cNvPr>
            <p:cNvSpPr>
              <a:spLocks/>
            </p:cNvSpPr>
            <p:nvPr/>
          </p:nvSpPr>
          <p:spPr bwMode="auto">
            <a:xfrm>
              <a:off x="3421063" y="2081213"/>
              <a:ext cx="136525" cy="84138"/>
            </a:xfrm>
            <a:custGeom>
              <a:avLst/>
              <a:gdLst>
                <a:gd name="T0" fmla="*/ 0 w 36"/>
                <a:gd name="T1" fmla="*/ 0 h 22"/>
                <a:gd name="T2" fmla="*/ 36 w 36"/>
                <a:gd name="T3" fmla="*/ 22 h 22"/>
                <a:gd name="T4" fmla="*/ 25 w 36"/>
                <a:gd name="T5" fmla="*/ 0 h 22"/>
                <a:gd name="T6" fmla="*/ 0 w 36"/>
                <a:gd name="T7" fmla="*/ 0 h 22"/>
              </a:gdLst>
              <a:ahLst/>
              <a:cxnLst>
                <a:cxn ang="0">
                  <a:pos x="T0" y="T1"/>
                </a:cxn>
                <a:cxn ang="0">
                  <a:pos x="T2" y="T3"/>
                </a:cxn>
                <a:cxn ang="0">
                  <a:pos x="T4" y="T5"/>
                </a:cxn>
                <a:cxn ang="0">
                  <a:pos x="T6" y="T7"/>
                </a:cxn>
              </a:cxnLst>
              <a:rect l="0" t="0" r="r" b="b"/>
              <a:pathLst>
                <a:path w="36" h="22">
                  <a:moveTo>
                    <a:pt x="0" y="0"/>
                  </a:moveTo>
                  <a:cubicBezTo>
                    <a:pt x="8" y="12"/>
                    <a:pt x="21" y="21"/>
                    <a:pt x="36" y="22"/>
                  </a:cubicBezTo>
                  <a:cubicBezTo>
                    <a:pt x="31" y="15"/>
                    <a:pt x="28" y="8"/>
                    <a:pt x="25"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90">
              <a:extLst>
                <a:ext uri="{FF2B5EF4-FFF2-40B4-BE49-F238E27FC236}">
                  <a16:creationId xmlns:a16="http://schemas.microsoft.com/office/drawing/2014/main" id="{C739EF74-B0FC-48E1-B1DB-CAAEFF7B6D4C}"/>
                </a:ext>
              </a:extLst>
            </p:cNvPr>
            <p:cNvSpPr>
              <a:spLocks/>
            </p:cNvSpPr>
            <p:nvPr/>
          </p:nvSpPr>
          <p:spPr bwMode="auto">
            <a:xfrm>
              <a:off x="3586163" y="2081213"/>
              <a:ext cx="136525" cy="84138"/>
            </a:xfrm>
            <a:custGeom>
              <a:avLst/>
              <a:gdLst>
                <a:gd name="T0" fmla="*/ 0 w 36"/>
                <a:gd name="T1" fmla="*/ 22 h 22"/>
                <a:gd name="T2" fmla="*/ 36 w 36"/>
                <a:gd name="T3" fmla="*/ 0 h 22"/>
                <a:gd name="T4" fmla="*/ 11 w 36"/>
                <a:gd name="T5" fmla="*/ 0 h 22"/>
                <a:gd name="T6" fmla="*/ 0 w 36"/>
                <a:gd name="T7" fmla="*/ 22 h 22"/>
              </a:gdLst>
              <a:ahLst/>
              <a:cxnLst>
                <a:cxn ang="0">
                  <a:pos x="T0" y="T1"/>
                </a:cxn>
                <a:cxn ang="0">
                  <a:pos x="T2" y="T3"/>
                </a:cxn>
                <a:cxn ang="0">
                  <a:pos x="T4" y="T5"/>
                </a:cxn>
                <a:cxn ang="0">
                  <a:pos x="T6" y="T7"/>
                </a:cxn>
              </a:cxnLst>
              <a:rect l="0" t="0" r="r" b="b"/>
              <a:pathLst>
                <a:path w="36" h="22">
                  <a:moveTo>
                    <a:pt x="0" y="22"/>
                  </a:moveTo>
                  <a:cubicBezTo>
                    <a:pt x="15" y="21"/>
                    <a:pt x="28" y="12"/>
                    <a:pt x="36" y="0"/>
                  </a:cubicBezTo>
                  <a:cubicBezTo>
                    <a:pt x="11" y="0"/>
                    <a:pt x="11" y="0"/>
                    <a:pt x="11" y="0"/>
                  </a:cubicBezTo>
                  <a:cubicBezTo>
                    <a:pt x="8" y="8"/>
                    <a:pt x="5" y="15"/>
                    <a:pt x="0"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103" name="Straight Connector 102">
            <a:extLst>
              <a:ext uri="{FF2B5EF4-FFF2-40B4-BE49-F238E27FC236}">
                <a16:creationId xmlns:a16="http://schemas.microsoft.com/office/drawing/2014/main" id="{396F4CA6-4C7C-4244-8233-981462D9CB6F}"/>
              </a:ext>
            </a:extLst>
          </p:cNvPr>
          <p:cNvCxnSpPr/>
          <p:nvPr/>
        </p:nvCxnSpPr>
        <p:spPr>
          <a:xfrm>
            <a:off x="4753754" y="3803707"/>
            <a:ext cx="0" cy="273716"/>
          </a:xfrm>
          <a:prstGeom prst="line">
            <a:avLst/>
          </a:prstGeom>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5238BBAD-07CA-48F3-9E1B-34BA63C9EABF}"/>
              </a:ext>
            </a:extLst>
          </p:cNvPr>
          <p:cNvCxnSpPr/>
          <p:nvPr/>
        </p:nvCxnSpPr>
        <p:spPr>
          <a:xfrm>
            <a:off x="5552337" y="3803707"/>
            <a:ext cx="0" cy="273716"/>
          </a:xfrm>
          <a:prstGeom prst="line">
            <a:avLst/>
          </a:prstGeom>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31322CD5-C62A-41E3-8775-5149BF1506F8}"/>
              </a:ext>
            </a:extLst>
          </p:cNvPr>
          <p:cNvCxnSpPr/>
          <p:nvPr/>
        </p:nvCxnSpPr>
        <p:spPr>
          <a:xfrm>
            <a:off x="6377159" y="3803707"/>
            <a:ext cx="0" cy="273716"/>
          </a:xfrm>
          <a:prstGeom prst="line">
            <a:avLst/>
          </a:prstGeom>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92F89FB4-ECB7-4E7E-8A6B-20166A8E9C6A}"/>
              </a:ext>
            </a:extLst>
          </p:cNvPr>
          <p:cNvCxnSpPr/>
          <p:nvPr/>
        </p:nvCxnSpPr>
        <p:spPr>
          <a:xfrm>
            <a:off x="7182302" y="3831842"/>
            <a:ext cx="0" cy="273716"/>
          </a:xfrm>
          <a:prstGeom prst="line">
            <a:avLst/>
          </a:prstGeom>
          <a:ln/>
        </p:spPr>
        <p:style>
          <a:lnRef idx="1">
            <a:schemeClr val="dk1"/>
          </a:lnRef>
          <a:fillRef idx="0">
            <a:schemeClr val="dk1"/>
          </a:fillRef>
          <a:effectRef idx="0">
            <a:schemeClr val="dk1"/>
          </a:effectRef>
          <a:fontRef idx="minor">
            <a:schemeClr val="tx1"/>
          </a:fontRef>
        </p:style>
      </p:cxnSp>
      <p:sp>
        <p:nvSpPr>
          <p:cNvPr id="112" name="TextBox 111">
            <a:extLst>
              <a:ext uri="{FF2B5EF4-FFF2-40B4-BE49-F238E27FC236}">
                <a16:creationId xmlns:a16="http://schemas.microsoft.com/office/drawing/2014/main" id="{3F6CEB0F-204C-4D35-9B41-FB31DCF915B9}"/>
              </a:ext>
            </a:extLst>
          </p:cNvPr>
          <p:cNvSpPr txBox="1"/>
          <p:nvPr/>
        </p:nvSpPr>
        <p:spPr>
          <a:xfrm>
            <a:off x="3969407" y="1492324"/>
            <a:ext cx="4289813" cy="1000851"/>
          </a:xfrm>
          <a:prstGeom prst="rect">
            <a:avLst/>
          </a:prstGeom>
          <a:noFill/>
        </p:spPr>
        <p:txBody>
          <a:bodyPr wrap="square" lIns="0" rtlCol="0">
            <a:spAutoFit/>
          </a:bodyPr>
          <a:lstStyle/>
          <a:p>
            <a:pPr>
              <a:lnSpc>
                <a:spcPct val="80000"/>
              </a:lnSpc>
            </a:pPr>
            <a:r>
              <a:rPr lang="en-US" sz="7200" dirty="0"/>
              <a:t>Contact Us</a:t>
            </a:r>
            <a:endParaRPr lang="id-ID" sz="7200" dirty="0"/>
          </a:p>
        </p:txBody>
      </p:sp>
      <p:cxnSp>
        <p:nvCxnSpPr>
          <p:cNvPr id="113" name="Straight Connector 112">
            <a:extLst>
              <a:ext uri="{FF2B5EF4-FFF2-40B4-BE49-F238E27FC236}">
                <a16:creationId xmlns:a16="http://schemas.microsoft.com/office/drawing/2014/main" id="{9D9D6EC8-214F-4C81-9786-648BFC402D53}"/>
              </a:ext>
            </a:extLst>
          </p:cNvPr>
          <p:cNvCxnSpPr>
            <a:cxnSpLocks/>
          </p:cNvCxnSpPr>
          <p:nvPr/>
        </p:nvCxnSpPr>
        <p:spPr>
          <a:xfrm>
            <a:off x="4208832" y="2571013"/>
            <a:ext cx="109905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ACAB087A-A71B-437D-B238-F827A0E2B4BA}"/>
              </a:ext>
            </a:extLst>
          </p:cNvPr>
          <p:cNvGrpSpPr/>
          <p:nvPr/>
        </p:nvGrpSpPr>
        <p:grpSpPr>
          <a:xfrm flipH="1">
            <a:off x="0" y="3534429"/>
            <a:ext cx="5562601" cy="3323571"/>
            <a:chOff x="7200900" y="3534428"/>
            <a:chExt cx="5562601" cy="3323571"/>
          </a:xfrm>
        </p:grpSpPr>
        <p:sp>
          <p:nvSpPr>
            <p:cNvPr id="123" name="Freeform: Shape 122">
              <a:extLst>
                <a:ext uri="{FF2B5EF4-FFF2-40B4-BE49-F238E27FC236}">
                  <a16:creationId xmlns:a16="http://schemas.microsoft.com/office/drawing/2014/main" id="{62E759C1-9B77-4945-BF19-1752AD756D1C}"/>
                </a:ext>
              </a:extLst>
            </p:cNvPr>
            <p:cNvSpPr/>
            <p:nvPr/>
          </p:nvSpPr>
          <p:spPr>
            <a:xfrm rot="10800000" flipH="1">
              <a:off x="7777322" y="4091297"/>
              <a:ext cx="4630579" cy="2766702"/>
            </a:xfrm>
            <a:custGeom>
              <a:avLst/>
              <a:gdLst>
                <a:gd name="connsiteX0" fmla="*/ 13028 w 10839953"/>
                <a:gd name="connsiteY0" fmla="*/ 0 h 6476710"/>
                <a:gd name="connsiteX1" fmla="*/ 10839953 w 10839953"/>
                <a:gd name="connsiteY1" fmla="*/ 0 h 6476710"/>
                <a:gd name="connsiteX2" fmla="*/ 10839953 w 10839953"/>
                <a:gd name="connsiteY2" fmla="*/ 4207453 h 6476710"/>
                <a:gd name="connsiteX3" fmla="*/ 10799970 w 10839953"/>
                <a:gd name="connsiteY3" fmla="*/ 4258332 h 6476710"/>
                <a:gd name="connsiteX4" fmla="*/ 6096000 w 10839953"/>
                <a:gd name="connsiteY4" fmla="*/ 6476710 h 6476710"/>
                <a:gd name="connsiteX5" fmla="*/ 0 w 10839953"/>
                <a:gd name="connsiteY5" fmla="*/ 380710 h 6476710"/>
                <a:gd name="connsiteX6" fmla="*/ 7932 w 10839953"/>
                <a:gd name="connsiteY6" fmla="*/ 67011 h 6476710"/>
                <a:gd name="connsiteX7" fmla="*/ 13028 w 10839953"/>
                <a:gd name="connsiteY7" fmla="*/ 0 h 64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9953" h="6476710">
                  <a:moveTo>
                    <a:pt x="13028" y="0"/>
                  </a:moveTo>
                  <a:lnTo>
                    <a:pt x="10839953" y="0"/>
                  </a:lnTo>
                  <a:lnTo>
                    <a:pt x="10839953" y="4207453"/>
                  </a:lnTo>
                  <a:lnTo>
                    <a:pt x="10799970" y="4258332"/>
                  </a:lnTo>
                  <a:cubicBezTo>
                    <a:pt x="9681874" y="5613152"/>
                    <a:pt x="7989785" y="6476710"/>
                    <a:pt x="6096000" y="6476710"/>
                  </a:cubicBezTo>
                  <a:cubicBezTo>
                    <a:pt x="2729272" y="6476710"/>
                    <a:pt x="0" y="3747438"/>
                    <a:pt x="0" y="380710"/>
                  </a:cubicBezTo>
                  <a:cubicBezTo>
                    <a:pt x="0" y="275500"/>
                    <a:pt x="2665" y="170912"/>
                    <a:pt x="7932" y="67011"/>
                  </a:cubicBezTo>
                  <a:lnTo>
                    <a:pt x="13028" y="0"/>
                  </a:ln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87C5DBFA-9CDA-4A7B-A7A2-4E9BBCB637B4}"/>
                </a:ext>
              </a:extLst>
            </p:cNvPr>
            <p:cNvSpPr/>
            <p:nvPr/>
          </p:nvSpPr>
          <p:spPr>
            <a:xfrm rot="10800000" flipH="1">
              <a:off x="7509984" y="3848098"/>
              <a:ext cx="5037617" cy="3009901"/>
            </a:xfrm>
            <a:custGeom>
              <a:avLst/>
              <a:gdLst>
                <a:gd name="connsiteX0" fmla="*/ 13028 w 10839953"/>
                <a:gd name="connsiteY0" fmla="*/ 0 h 6476710"/>
                <a:gd name="connsiteX1" fmla="*/ 10839953 w 10839953"/>
                <a:gd name="connsiteY1" fmla="*/ 0 h 6476710"/>
                <a:gd name="connsiteX2" fmla="*/ 10839953 w 10839953"/>
                <a:gd name="connsiteY2" fmla="*/ 4207453 h 6476710"/>
                <a:gd name="connsiteX3" fmla="*/ 10799970 w 10839953"/>
                <a:gd name="connsiteY3" fmla="*/ 4258332 h 6476710"/>
                <a:gd name="connsiteX4" fmla="*/ 6096000 w 10839953"/>
                <a:gd name="connsiteY4" fmla="*/ 6476710 h 6476710"/>
                <a:gd name="connsiteX5" fmla="*/ 0 w 10839953"/>
                <a:gd name="connsiteY5" fmla="*/ 380710 h 6476710"/>
                <a:gd name="connsiteX6" fmla="*/ 7932 w 10839953"/>
                <a:gd name="connsiteY6" fmla="*/ 67011 h 6476710"/>
                <a:gd name="connsiteX7" fmla="*/ 13028 w 10839953"/>
                <a:gd name="connsiteY7" fmla="*/ 0 h 64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9953" h="6476710">
                  <a:moveTo>
                    <a:pt x="13028" y="0"/>
                  </a:moveTo>
                  <a:lnTo>
                    <a:pt x="10839953" y="0"/>
                  </a:lnTo>
                  <a:lnTo>
                    <a:pt x="10839953" y="4207453"/>
                  </a:lnTo>
                  <a:lnTo>
                    <a:pt x="10799970" y="4258332"/>
                  </a:lnTo>
                  <a:cubicBezTo>
                    <a:pt x="9681874" y="5613152"/>
                    <a:pt x="7989785" y="6476710"/>
                    <a:pt x="6096000" y="6476710"/>
                  </a:cubicBezTo>
                  <a:cubicBezTo>
                    <a:pt x="2729272" y="6476710"/>
                    <a:pt x="0" y="3747438"/>
                    <a:pt x="0" y="380710"/>
                  </a:cubicBezTo>
                  <a:cubicBezTo>
                    <a:pt x="0" y="275500"/>
                    <a:pt x="2665" y="170912"/>
                    <a:pt x="7932" y="67011"/>
                  </a:cubicBezTo>
                  <a:lnTo>
                    <a:pt x="13028" y="0"/>
                  </a:ln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0465624-C004-4AF1-B61A-06A65D02B8D6}"/>
                </a:ext>
              </a:extLst>
            </p:cNvPr>
            <p:cNvSpPr/>
            <p:nvPr/>
          </p:nvSpPr>
          <p:spPr>
            <a:xfrm rot="10800000" flipH="1">
              <a:off x="7200900" y="3534428"/>
              <a:ext cx="5562601" cy="3323571"/>
            </a:xfrm>
            <a:custGeom>
              <a:avLst/>
              <a:gdLst>
                <a:gd name="connsiteX0" fmla="*/ 13028 w 10839953"/>
                <a:gd name="connsiteY0" fmla="*/ 0 h 6476710"/>
                <a:gd name="connsiteX1" fmla="*/ 10839953 w 10839953"/>
                <a:gd name="connsiteY1" fmla="*/ 0 h 6476710"/>
                <a:gd name="connsiteX2" fmla="*/ 10839953 w 10839953"/>
                <a:gd name="connsiteY2" fmla="*/ 4207453 h 6476710"/>
                <a:gd name="connsiteX3" fmla="*/ 10799970 w 10839953"/>
                <a:gd name="connsiteY3" fmla="*/ 4258332 h 6476710"/>
                <a:gd name="connsiteX4" fmla="*/ 6096000 w 10839953"/>
                <a:gd name="connsiteY4" fmla="*/ 6476710 h 6476710"/>
                <a:gd name="connsiteX5" fmla="*/ 0 w 10839953"/>
                <a:gd name="connsiteY5" fmla="*/ 380710 h 6476710"/>
                <a:gd name="connsiteX6" fmla="*/ 7932 w 10839953"/>
                <a:gd name="connsiteY6" fmla="*/ 67011 h 6476710"/>
                <a:gd name="connsiteX7" fmla="*/ 13028 w 10839953"/>
                <a:gd name="connsiteY7" fmla="*/ 0 h 64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9953" h="6476710">
                  <a:moveTo>
                    <a:pt x="13028" y="0"/>
                  </a:moveTo>
                  <a:lnTo>
                    <a:pt x="10839953" y="0"/>
                  </a:lnTo>
                  <a:lnTo>
                    <a:pt x="10839953" y="4207453"/>
                  </a:lnTo>
                  <a:lnTo>
                    <a:pt x="10799970" y="4258332"/>
                  </a:lnTo>
                  <a:cubicBezTo>
                    <a:pt x="9681874" y="5613152"/>
                    <a:pt x="7989785" y="6476710"/>
                    <a:pt x="6096000" y="6476710"/>
                  </a:cubicBezTo>
                  <a:cubicBezTo>
                    <a:pt x="2729272" y="6476710"/>
                    <a:pt x="0" y="3747438"/>
                    <a:pt x="0" y="380710"/>
                  </a:cubicBezTo>
                  <a:cubicBezTo>
                    <a:pt x="0" y="275500"/>
                    <a:pt x="2665" y="170912"/>
                    <a:pt x="7932" y="67011"/>
                  </a:cubicBezTo>
                  <a:lnTo>
                    <a:pt x="13028" y="0"/>
                  </a:ln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Freeform: Shape 125">
            <a:extLst>
              <a:ext uri="{FF2B5EF4-FFF2-40B4-BE49-F238E27FC236}">
                <a16:creationId xmlns:a16="http://schemas.microsoft.com/office/drawing/2014/main" id="{DBFF4D52-70F2-4E2E-8B74-A2458FC784C9}"/>
              </a:ext>
            </a:extLst>
          </p:cNvPr>
          <p:cNvSpPr/>
          <p:nvPr/>
        </p:nvSpPr>
        <p:spPr>
          <a:xfrm rot="10800000" flipV="1">
            <a:off x="0" y="0"/>
            <a:ext cx="3111500" cy="1859075"/>
          </a:xfrm>
          <a:custGeom>
            <a:avLst/>
            <a:gdLst>
              <a:gd name="connsiteX0" fmla="*/ 13028 w 10839953"/>
              <a:gd name="connsiteY0" fmla="*/ 0 h 6476710"/>
              <a:gd name="connsiteX1" fmla="*/ 10839953 w 10839953"/>
              <a:gd name="connsiteY1" fmla="*/ 0 h 6476710"/>
              <a:gd name="connsiteX2" fmla="*/ 10839953 w 10839953"/>
              <a:gd name="connsiteY2" fmla="*/ 4207453 h 6476710"/>
              <a:gd name="connsiteX3" fmla="*/ 10799970 w 10839953"/>
              <a:gd name="connsiteY3" fmla="*/ 4258332 h 6476710"/>
              <a:gd name="connsiteX4" fmla="*/ 6096000 w 10839953"/>
              <a:gd name="connsiteY4" fmla="*/ 6476710 h 6476710"/>
              <a:gd name="connsiteX5" fmla="*/ 0 w 10839953"/>
              <a:gd name="connsiteY5" fmla="*/ 380710 h 6476710"/>
              <a:gd name="connsiteX6" fmla="*/ 7932 w 10839953"/>
              <a:gd name="connsiteY6" fmla="*/ 67011 h 6476710"/>
              <a:gd name="connsiteX7" fmla="*/ 13028 w 10839953"/>
              <a:gd name="connsiteY7" fmla="*/ 0 h 64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9953" h="6476710">
                <a:moveTo>
                  <a:pt x="13028" y="0"/>
                </a:moveTo>
                <a:lnTo>
                  <a:pt x="10839953" y="0"/>
                </a:lnTo>
                <a:lnTo>
                  <a:pt x="10839953" y="4207453"/>
                </a:lnTo>
                <a:lnTo>
                  <a:pt x="10799970" y="4258332"/>
                </a:lnTo>
                <a:cubicBezTo>
                  <a:pt x="9681874" y="5613152"/>
                  <a:pt x="7989785" y="6476710"/>
                  <a:pt x="6096000" y="6476710"/>
                </a:cubicBezTo>
                <a:cubicBezTo>
                  <a:pt x="2729272" y="6476710"/>
                  <a:pt x="0" y="3747438"/>
                  <a:pt x="0" y="380710"/>
                </a:cubicBezTo>
                <a:cubicBezTo>
                  <a:pt x="0" y="275500"/>
                  <a:pt x="2665" y="170912"/>
                  <a:pt x="7932" y="67011"/>
                </a:cubicBezTo>
                <a:lnTo>
                  <a:pt x="1302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25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43892"/>
            <a:ext cx="12192000" cy="3714108"/>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BB04381-BEA6-4450-957C-6E6ED69E833F}"/>
              </a:ext>
            </a:extLst>
          </p:cNvPr>
          <p:cNvSpPr txBox="1"/>
          <p:nvPr/>
        </p:nvSpPr>
        <p:spPr>
          <a:xfrm>
            <a:off x="2073219" y="401421"/>
            <a:ext cx="8203095" cy="769441"/>
          </a:xfrm>
          <a:prstGeom prst="rect">
            <a:avLst/>
          </a:prstGeom>
          <a:noFill/>
        </p:spPr>
        <p:txBody>
          <a:bodyPr wrap="square" rtlCol="0">
            <a:spAutoFit/>
          </a:bodyPr>
          <a:lstStyle/>
          <a:p>
            <a:pPr algn="ctr"/>
            <a:r>
              <a:rPr lang="en-US" sz="4400" b="1" dirty="0">
                <a:solidFill>
                  <a:schemeClr val="tx1">
                    <a:lumMod val="85000"/>
                    <a:lumOff val="15000"/>
                  </a:schemeClr>
                </a:solidFill>
                <a:latin typeface="Roboto Black" pitchFamily="2" charset="0"/>
                <a:ea typeface="Roboto Black" pitchFamily="2" charset="0"/>
              </a:rPr>
              <a:t>About PRASTUT</a:t>
            </a:r>
            <a:endParaRPr lang="en-US" sz="2000" b="1" dirty="0">
              <a:solidFill>
                <a:schemeClr val="tx1">
                  <a:lumMod val="85000"/>
                  <a:lumOff val="15000"/>
                </a:schemeClr>
              </a:solidFill>
              <a:latin typeface="Roboto Black" pitchFamily="2" charset="0"/>
              <a:ea typeface="Roboto Black" pitchFamily="2" charset="0"/>
            </a:endParaRPr>
          </a:p>
        </p:txBody>
      </p:sp>
      <p:sp>
        <p:nvSpPr>
          <p:cNvPr id="17" name="Rounded Rectangle 16"/>
          <p:cNvSpPr/>
          <p:nvPr/>
        </p:nvSpPr>
        <p:spPr>
          <a:xfrm>
            <a:off x="555406" y="1979363"/>
            <a:ext cx="2161311" cy="487863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91202" y="1979363"/>
            <a:ext cx="2161311" cy="4878638"/>
          </a:xfrm>
          <a:prstGeom prst="roundRect">
            <a:avLst>
              <a:gd name="adj" fmla="val 50000"/>
            </a:avLst>
          </a:prstGeom>
          <a:solidFill>
            <a:srgbClr val="BB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022068" y="1979363"/>
            <a:ext cx="2161311" cy="4878637"/>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285450" y="1949274"/>
            <a:ext cx="2161311" cy="4908726"/>
          </a:xfrm>
          <a:prstGeom prst="roundRect">
            <a:avLst>
              <a:gd name="adj" fmla="val 50000"/>
            </a:avLst>
          </a:prstGeom>
          <a:solidFill>
            <a:srgbClr val="BB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9475285" y="1949274"/>
            <a:ext cx="2203636" cy="4908725"/>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6878" y="4259360"/>
            <a:ext cx="2001765" cy="2400584"/>
          </a:xfrm>
          <a:prstGeom prst="rect">
            <a:avLst/>
          </a:prstGeom>
        </p:spPr>
        <p:txBody>
          <a:bodyPr wrap="square" lIns="182807" tIns="91404" rIns="182807" bIns="91404" numCol="1" spcCol="640080">
            <a:spAutoFit/>
          </a:bodyPr>
          <a:lstStyle/>
          <a:p>
            <a:pPr algn="ctr"/>
            <a:r>
              <a:rPr lang="en-US" sz="1600" dirty="0">
                <a:solidFill>
                  <a:schemeClr val="tx1">
                    <a:lumMod val="85000"/>
                    <a:lumOff val="15000"/>
                  </a:schemeClr>
                </a:solidFill>
                <a:latin typeface="Roboto" pitchFamily="2" charset="0"/>
                <a:ea typeface="Roboto" pitchFamily="2" charset="0"/>
                <a:cs typeface="Lato Light" panose="020F0502020204030203" pitchFamily="34" charset="0"/>
              </a:rPr>
              <a:t>Prastut is a market research based strategic management company based out of Sohna Road Gurugram, Haryana, India</a:t>
            </a:r>
          </a:p>
        </p:txBody>
      </p:sp>
      <p:sp>
        <p:nvSpPr>
          <p:cNvPr id="27" name="Rectangle 26"/>
          <p:cNvSpPr/>
          <p:nvPr/>
        </p:nvSpPr>
        <p:spPr>
          <a:xfrm>
            <a:off x="2810435" y="4296747"/>
            <a:ext cx="2084294" cy="1908142"/>
          </a:xfrm>
          <a:prstGeom prst="rect">
            <a:avLst/>
          </a:prstGeom>
        </p:spPr>
        <p:txBody>
          <a:bodyPr wrap="square" lIns="182807" tIns="91404" rIns="182807" bIns="91404" numCol="1" spcCol="640080">
            <a:spAutoFit/>
          </a:bodyPr>
          <a:lstStyle/>
          <a:p>
            <a:pPr algn="ctr"/>
            <a:r>
              <a:rPr lang="en-US" sz="1600" dirty="0">
                <a:solidFill>
                  <a:schemeClr val="tx1">
                    <a:lumMod val="85000"/>
                    <a:lumOff val="15000"/>
                  </a:schemeClr>
                </a:solidFill>
                <a:latin typeface="Roboto" pitchFamily="2" charset="0"/>
                <a:ea typeface="Roboto" pitchFamily="2" charset="0"/>
                <a:cs typeface="Lato Light" panose="020F0502020204030203" pitchFamily="34" charset="0"/>
              </a:rPr>
              <a:t>Prastut established in 1998 is among the the industry leaders,  with a vastly diverse domain experience</a:t>
            </a:r>
          </a:p>
        </p:txBody>
      </p:sp>
      <p:sp>
        <p:nvSpPr>
          <p:cNvPr id="28" name="Rectangle 27"/>
          <p:cNvSpPr/>
          <p:nvPr/>
        </p:nvSpPr>
        <p:spPr>
          <a:xfrm>
            <a:off x="5016161" y="4211196"/>
            <a:ext cx="2196353" cy="2400584"/>
          </a:xfrm>
          <a:prstGeom prst="rect">
            <a:avLst/>
          </a:prstGeom>
        </p:spPr>
        <p:txBody>
          <a:bodyPr wrap="square" lIns="182807" tIns="91404" rIns="182807" bIns="91404" numCol="1" spcCol="640080">
            <a:spAutoFit/>
          </a:bodyPr>
          <a:lstStyle/>
          <a:p>
            <a:pPr algn="ctr"/>
            <a:r>
              <a:rPr lang="en-US" sz="1600" dirty="0">
                <a:solidFill>
                  <a:schemeClr val="tx1">
                    <a:lumMod val="85000"/>
                    <a:lumOff val="15000"/>
                  </a:schemeClr>
                </a:solidFill>
                <a:latin typeface="Roboto" pitchFamily="2" charset="0"/>
                <a:ea typeface="Roboto" pitchFamily="2" charset="0"/>
                <a:cs typeface="Lato Light" panose="020F0502020204030203" pitchFamily="34" charset="0"/>
              </a:rPr>
              <a:t>Prastut is founded by </a:t>
            </a:r>
            <a:r>
              <a:rPr lang="en-US" sz="1600" b="1" dirty="0">
                <a:solidFill>
                  <a:schemeClr val="tx1">
                    <a:lumMod val="85000"/>
                    <a:lumOff val="15000"/>
                  </a:schemeClr>
                </a:solidFill>
                <a:latin typeface="Roboto" pitchFamily="2" charset="0"/>
                <a:ea typeface="Roboto" pitchFamily="2" charset="0"/>
                <a:cs typeface="Lato Light" panose="020F0502020204030203" pitchFamily="34" charset="0"/>
              </a:rPr>
              <a:t>SANGEETA AGRAWAL</a:t>
            </a:r>
            <a:r>
              <a:rPr lang="en-US" sz="1600" dirty="0">
                <a:solidFill>
                  <a:schemeClr val="tx1">
                    <a:lumMod val="85000"/>
                    <a:lumOff val="15000"/>
                  </a:schemeClr>
                </a:solidFill>
                <a:latin typeface="Roboto" pitchFamily="2" charset="0"/>
                <a:ea typeface="Roboto" pitchFamily="2" charset="0"/>
                <a:cs typeface="Lato Light" panose="020F0502020204030203" pitchFamily="34" charset="0"/>
              </a:rPr>
              <a:t>, PGP, IIM Ahmedabad, she is a fifth generation entrepreneur, and a professional par excellence</a:t>
            </a:r>
          </a:p>
        </p:txBody>
      </p:sp>
      <p:sp>
        <p:nvSpPr>
          <p:cNvPr id="29" name="Rectangle 28"/>
          <p:cNvSpPr/>
          <p:nvPr/>
        </p:nvSpPr>
        <p:spPr>
          <a:xfrm>
            <a:off x="7328644" y="4201254"/>
            <a:ext cx="2084294" cy="2154363"/>
          </a:xfrm>
          <a:prstGeom prst="rect">
            <a:avLst/>
          </a:prstGeom>
        </p:spPr>
        <p:txBody>
          <a:bodyPr wrap="square" lIns="182807" tIns="91404" rIns="182807" bIns="91404" numCol="1" spcCol="640080">
            <a:spAutoFit/>
          </a:bodyPr>
          <a:lstStyle/>
          <a:p>
            <a:pPr algn="ctr"/>
            <a:r>
              <a:rPr lang="en-US" sz="1600" dirty="0">
                <a:solidFill>
                  <a:schemeClr val="tx1">
                    <a:lumMod val="85000"/>
                    <a:lumOff val="15000"/>
                  </a:schemeClr>
                </a:solidFill>
                <a:latin typeface="Roboto" pitchFamily="2" charset="0"/>
                <a:ea typeface="Roboto" pitchFamily="2" charset="0"/>
                <a:cs typeface="Lato Light" panose="020F0502020204030203" pitchFamily="34" charset="0"/>
              </a:rPr>
              <a:t>Prastut empowers its clients with the intelligence that they need quickly, clearly in actionable form and at highly competitive cost.</a:t>
            </a:r>
          </a:p>
        </p:txBody>
      </p:sp>
      <p:sp>
        <p:nvSpPr>
          <p:cNvPr id="30" name="Rectangle 29"/>
          <p:cNvSpPr/>
          <p:nvPr/>
        </p:nvSpPr>
        <p:spPr>
          <a:xfrm>
            <a:off x="9412940" y="4296746"/>
            <a:ext cx="2286001" cy="1661921"/>
          </a:xfrm>
          <a:prstGeom prst="rect">
            <a:avLst/>
          </a:prstGeom>
        </p:spPr>
        <p:txBody>
          <a:bodyPr wrap="square" lIns="182807" tIns="91404" rIns="182807" bIns="91404" numCol="1" spcCol="640080">
            <a:spAutoFit/>
          </a:bodyPr>
          <a:lstStyle/>
          <a:p>
            <a:pPr algn="ctr"/>
            <a:r>
              <a:rPr lang="en-US" sz="1600" dirty="0">
                <a:solidFill>
                  <a:schemeClr val="tx1">
                    <a:lumMod val="85000"/>
                    <a:lumOff val="15000"/>
                  </a:schemeClr>
                </a:solidFill>
                <a:latin typeface="Roboto" pitchFamily="2" charset="0"/>
                <a:ea typeface="Roboto" pitchFamily="2" charset="0"/>
                <a:cs typeface="Lato Light" panose="020F0502020204030203" pitchFamily="34" charset="0"/>
              </a:rPr>
              <a:t>The Prastut team has a collective experience and market research intellectual capital of 200+ years. </a:t>
            </a:r>
          </a:p>
        </p:txBody>
      </p:sp>
      <p:grpSp>
        <p:nvGrpSpPr>
          <p:cNvPr id="34" name="Group 33"/>
          <p:cNvGrpSpPr/>
          <p:nvPr/>
        </p:nvGrpSpPr>
        <p:grpSpPr>
          <a:xfrm>
            <a:off x="743475" y="2200837"/>
            <a:ext cx="1842247" cy="1842247"/>
            <a:chOff x="739588" y="2402541"/>
            <a:chExt cx="1842247" cy="1842247"/>
          </a:xfrm>
          <a:solidFill>
            <a:schemeClr val="tx1"/>
          </a:solidFill>
        </p:grpSpPr>
        <p:sp>
          <p:nvSpPr>
            <p:cNvPr id="31" name="Oval 30"/>
            <p:cNvSpPr/>
            <p:nvPr/>
          </p:nvSpPr>
          <p:spPr>
            <a:xfrm>
              <a:off x="739588" y="2402541"/>
              <a:ext cx="1842247" cy="184224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40440" y="2510117"/>
              <a:ext cx="1640542" cy="162709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92413" y="2561664"/>
              <a:ext cx="1536597" cy="152400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2934475" y="2181813"/>
            <a:ext cx="1842247" cy="1842247"/>
            <a:chOff x="739588" y="2402541"/>
            <a:chExt cx="1842247" cy="1842247"/>
          </a:xfrm>
          <a:solidFill>
            <a:srgbClr val="000000"/>
          </a:solidFill>
        </p:grpSpPr>
        <p:sp>
          <p:nvSpPr>
            <p:cNvPr id="36" name="Oval 35"/>
            <p:cNvSpPr/>
            <p:nvPr/>
          </p:nvSpPr>
          <p:spPr>
            <a:xfrm>
              <a:off x="739588" y="2402541"/>
              <a:ext cx="1842247" cy="1842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40440" y="2510117"/>
              <a:ext cx="1640542" cy="16270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92413" y="2561664"/>
              <a:ext cx="1536597" cy="15240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5196776" y="2181813"/>
            <a:ext cx="1842247" cy="1842247"/>
            <a:chOff x="739588" y="2402541"/>
            <a:chExt cx="1842247" cy="1842247"/>
          </a:xfrm>
          <a:solidFill>
            <a:srgbClr val="000000"/>
          </a:solidFill>
        </p:grpSpPr>
        <p:sp>
          <p:nvSpPr>
            <p:cNvPr id="40" name="Oval 39"/>
            <p:cNvSpPr/>
            <p:nvPr/>
          </p:nvSpPr>
          <p:spPr>
            <a:xfrm>
              <a:off x="739588" y="2402541"/>
              <a:ext cx="1842247" cy="1842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40440" y="2510117"/>
              <a:ext cx="1640542" cy="16270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92413" y="2561664"/>
              <a:ext cx="1536597" cy="15240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451062" y="2200837"/>
            <a:ext cx="1842247" cy="1842247"/>
            <a:chOff x="739588" y="2402541"/>
            <a:chExt cx="1842247" cy="1842247"/>
          </a:xfrm>
          <a:solidFill>
            <a:schemeClr val="tx1"/>
          </a:solidFill>
        </p:grpSpPr>
        <p:sp>
          <p:nvSpPr>
            <p:cNvPr id="44" name="Oval 43"/>
            <p:cNvSpPr/>
            <p:nvPr/>
          </p:nvSpPr>
          <p:spPr>
            <a:xfrm>
              <a:off x="739588" y="2402541"/>
              <a:ext cx="1842247" cy="1842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40440" y="2510117"/>
              <a:ext cx="1640542" cy="16270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92413" y="2561664"/>
              <a:ext cx="1536597" cy="15240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9650506" y="2188754"/>
            <a:ext cx="1842247" cy="1842247"/>
            <a:chOff x="739588" y="2402541"/>
            <a:chExt cx="1842247" cy="1842247"/>
          </a:xfrm>
          <a:solidFill>
            <a:srgbClr val="000000"/>
          </a:solidFill>
        </p:grpSpPr>
        <p:sp>
          <p:nvSpPr>
            <p:cNvPr id="48" name="Oval 47"/>
            <p:cNvSpPr/>
            <p:nvPr/>
          </p:nvSpPr>
          <p:spPr>
            <a:xfrm>
              <a:off x="739588" y="2402541"/>
              <a:ext cx="1842247" cy="1842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40440" y="2510117"/>
              <a:ext cx="1640542" cy="16270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92413" y="2561664"/>
              <a:ext cx="1536597" cy="15240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5" name="Picture 3" descr="C:\Users\tushar\Desktop\New folder (8)\Picture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81289" y="2679616"/>
            <a:ext cx="860518" cy="860518"/>
          </a:xfrm>
          <a:prstGeom prst="rect">
            <a:avLst/>
          </a:prstGeom>
          <a:noFill/>
        </p:spPr>
      </p:pic>
      <p:pic>
        <p:nvPicPr>
          <p:cNvPr id="3076" name="Picture 4" descr="C:\Users\tushar\Desktop\New folder (8)\Picture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1625" y="2735357"/>
            <a:ext cx="801594" cy="801594"/>
          </a:xfrm>
          <a:prstGeom prst="rect">
            <a:avLst/>
          </a:prstGeom>
          <a:noFill/>
        </p:spPr>
      </p:pic>
      <p:pic>
        <p:nvPicPr>
          <p:cNvPr id="3077" name="Picture 5" descr="C:\Users\tushar\Desktop\New folder (8)\Picture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5737" y="2530234"/>
            <a:ext cx="1022630" cy="1022630"/>
          </a:xfrm>
          <a:prstGeom prst="rect">
            <a:avLst/>
          </a:prstGeom>
          <a:noFill/>
        </p:spPr>
      </p:pic>
      <p:pic>
        <p:nvPicPr>
          <p:cNvPr id="3078" name="Picture 6" descr="C:\Users\tushar\Desktop\New folder (8)\Picture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1416" y="2658745"/>
            <a:ext cx="902260" cy="902260"/>
          </a:xfrm>
          <a:prstGeom prst="rect">
            <a:avLst/>
          </a:prstGeom>
          <a:noFill/>
        </p:spPr>
      </p:pic>
      <p:pic>
        <p:nvPicPr>
          <p:cNvPr id="3079" name="Picture 7" descr="C:\Users\tushar\Desktop\New folder (8)\Picture4.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03056" y="2558129"/>
            <a:ext cx="996110" cy="996109"/>
          </a:xfrm>
          <a:prstGeom prst="rect">
            <a:avLst/>
          </a:prstGeom>
          <a:noFill/>
        </p:spPr>
      </p:pic>
    </p:spTree>
    <p:extLst>
      <p:ext uri="{BB962C8B-B14F-4D97-AF65-F5344CB8AC3E}">
        <p14:creationId xmlns:p14="http://schemas.microsoft.com/office/powerpoint/2010/main" val="15776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11"/>
          <p:cNvSpPr>
            <a:spLocks/>
          </p:cNvSpPr>
          <p:nvPr/>
        </p:nvSpPr>
        <p:spPr bwMode="auto">
          <a:xfrm rot="2030630">
            <a:off x="703825" y="3591973"/>
            <a:ext cx="1513666" cy="1416315"/>
          </a:xfrm>
          <a:custGeom>
            <a:avLst/>
            <a:gdLst>
              <a:gd name="T0" fmla="*/ 363 w 508"/>
              <a:gd name="T1" fmla="*/ 0 h 475"/>
              <a:gd name="T2" fmla="*/ 508 w 508"/>
              <a:gd name="T3" fmla="*/ 245 h 475"/>
              <a:gd name="T4" fmla="*/ 182 w 508"/>
              <a:gd name="T5" fmla="*/ 475 h 475"/>
              <a:gd name="T6" fmla="*/ 0 w 508"/>
              <a:gd name="T7" fmla="*/ 256 h 475"/>
              <a:gd name="T8" fmla="*/ 363 w 508"/>
              <a:gd name="T9" fmla="*/ 0 h 475"/>
            </a:gdLst>
            <a:ahLst/>
            <a:cxnLst>
              <a:cxn ang="0">
                <a:pos x="T0" y="T1"/>
              </a:cxn>
              <a:cxn ang="0">
                <a:pos x="T2" y="T3"/>
              </a:cxn>
              <a:cxn ang="0">
                <a:pos x="T4" y="T5"/>
              </a:cxn>
              <a:cxn ang="0">
                <a:pos x="T6" y="T7"/>
              </a:cxn>
              <a:cxn ang="0">
                <a:pos x="T8" y="T9"/>
              </a:cxn>
            </a:cxnLst>
            <a:rect l="0" t="0" r="r" b="b"/>
            <a:pathLst>
              <a:path w="508" h="475">
                <a:moveTo>
                  <a:pt x="363" y="0"/>
                </a:moveTo>
                <a:cubicBezTo>
                  <a:pt x="297" y="142"/>
                  <a:pt x="381" y="249"/>
                  <a:pt x="508" y="245"/>
                </a:cubicBezTo>
                <a:cubicBezTo>
                  <a:pt x="182" y="475"/>
                  <a:pt x="182" y="475"/>
                  <a:pt x="182" y="475"/>
                </a:cubicBezTo>
                <a:cubicBezTo>
                  <a:pt x="229" y="356"/>
                  <a:pt x="157" y="241"/>
                  <a:pt x="0" y="256"/>
                </a:cubicBezTo>
                <a:cubicBezTo>
                  <a:pt x="363" y="0"/>
                  <a:pt x="363" y="0"/>
                  <a:pt x="363" y="0"/>
                </a:cubicBezTo>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8" name="Freeform 11"/>
          <p:cNvSpPr>
            <a:spLocks/>
          </p:cNvSpPr>
          <p:nvPr/>
        </p:nvSpPr>
        <p:spPr bwMode="auto">
          <a:xfrm rot="18295442">
            <a:off x="1855328" y="2537821"/>
            <a:ext cx="1513667" cy="1416315"/>
          </a:xfrm>
          <a:custGeom>
            <a:avLst/>
            <a:gdLst>
              <a:gd name="T0" fmla="*/ 363 w 508"/>
              <a:gd name="T1" fmla="*/ 0 h 475"/>
              <a:gd name="T2" fmla="*/ 508 w 508"/>
              <a:gd name="T3" fmla="*/ 245 h 475"/>
              <a:gd name="T4" fmla="*/ 182 w 508"/>
              <a:gd name="T5" fmla="*/ 475 h 475"/>
              <a:gd name="T6" fmla="*/ 0 w 508"/>
              <a:gd name="T7" fmla="*/ 256 h 475"/>
              <a:gd name="T8" fmla="*/ 363 w 508"/>
              <a:gd name="T9" fmla="*/ 0 h 475"/>
            </a:gdLst>
            <a:ahLst/>
            <a:cxnLst>
              <a:cxn ang="0">
                <a:pos x="T0" y="T1"/>
              </a:cxn>
              <a:cxn ang="0">
                <a:pos x="T2" y="T3"/>
              </a:cxn>
              <a:cxn ang="0">
                <a:pos x="T4" y="T5"/>
              </a:cxn>
              <a:cxn ang="0">
                <a:pos x="T6" y="T7"/>
              </a:cxn>
              <a:cxn ang="0">
                <a:pos x="T8" y="T9"/>
              </a:cxn>
            </a:cxnLst>
            <a:rect l="0" t="0" r="r" b="b"/>
            <a:pathLst>
              <a:path w="508" h="475">
                <a:moveTo>
                  <a:pt x="363" y="0"/>
                </a:moveTo>
                <a:cubicBezTo>
                  <a:pt x="297" y="142"/>
                  <a:pt x="381" y="249"/>
                  <a:pt x="508" y="245"/>
                </a:cubicBezTo>
                <a:cubicBezTo>
                  <a:pt x="182" y="475"/>
                  <a:pt x="182" y="475"/>
                  <a:pt x="182" y="475"/>
                </a:cubicBezTo>
                <a:cubicBezTo>
                  <a:pt x="229" y="356"/>
                  <a:pt x="157" y="241"/>
                  <a:pt x="0" y="256"/>
                </a:cubicBezTo>
                <a:cubicBezTo>
                  <a:pt x="363" y="0"/>
                  <a:pt x="363" y="0"/>
                  <a:pt x="363" y="0"/>
                </a:cubicBezTo>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7" name="Freeform 11"/>
          <p:cNvSpPr>
            <a:spLocks/>
          </p:cNvSpPr>
          <p:nvPr/>
        </p:nvSpPr>
        <p:spPr bwMode="auto">
          <a:xfrm rot="18295442">
            <a:off x="1843384" y="4850343"/>
            <a:ext cx="1513667" cy="1416315"/>
          </a:xfrm>
          <a:custGeom>
            <a:avLst/>
            <a:gdLst>
              <a:gd name="T0" fmla="*/ 363 w 508"/>
              <a:gd name="T1" fmla="*/ 0 h 475"/>
              <a:gd name="T2" fmla="*/ 508 w 508"/>
              <a:gd name="T3" fmla="*/ 245 h 475"/>
              <a:gd name="T4" fmla="*/ 182 w 508"/>
              <a:gd name="T5" fmla="*/ 475 h 475"/>
              <a:gd name="T6" fmla="*/ 0 w 508"/>
              <a:gd name="T7" fmla="*/ 256 h 475"/>
              <a:gd name="T8" fmla="*/ 363 w 508"/>
              <a:gd name="T9" fmla="*/ 0 h 475"/>
            </a:gdLst>
            <a:ahLst/>
            <a:cxnLst>
              <a:cxn ang="0">
                <a:pos x="T0" y="T1"/>
              </a:cxn>
              <a:cxn ang="0">
                <a:pos x="T2" y="T3"/>
              </a:cxn>
              <a:cxn ang="0">
                <a:pos x="T4" y="T5"/>
              </a:cxn>
              <a:cxn ang="0">
                <a:pos x="T6" y="T7"/>
              </a:cxn>
              <a:cxn ang="0">
                <a:pos x="T8" y="T9"/>
              </a:cxn>
            </a:cxnLst>
            <a:rect l="0" t="0" r="r" b="b"/>
            <a:pathLst>
              <a:path w="508" h="475">
                <a:moveTo>
                  <a:pt x="363" y="0"/>
                </a:moveTo>
                <a:cubicBezTo>
                  <a:pt x="297" y="142"/>
                  <a:pt x="381" y="249"/>
                  <a:pt x="508" y="245"/>
                </a:cubicBezTo>
                <a:cubicBezTo>
                  <a:pt x="182" y="475"/>
                  <a:pt x="182" y="475"/>
                  <a:pt x="182" y="475"/>
                </a:cubicBezTo>
                <a:cubicBezTo>
                  <a:pt x="229" y="356"/>
                  <a:pt x="157" y="241"/>
                  <a:pt x="0" y="256"/>
                </a:cubicBezTo>
                <a:cubicBezTo>
                  <a:pt x="363" y="0"/>
                  <a:pt x="363" y="0"/>
                  <a:pt x="363" y="0"/>
                </a:cubicBezTo>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0" name="Freeform 11"/>
          <p:cNvSpPr>
            <a:spLocks/>
          </p:cNvSpPr>
          <p:nvPr/>
        </p:nvSpPr>
        <p:spPr bwMode="auto">
          <a:xfrm rot="18295442">
            <a:off x="4146385" y="4850344"/>
            <a:ext cx="1513667" cy="1416315"/>
          </a:xfrm>
          <a:custGeom>
            <a:avLst/>
            <a:gdLst>
              <a:gd name="T0" fmla="*/ 363 w 508"/>
              <a:gd name="T1" fmla="*/ 0 h 475"/>
              <a:gd name="T2" fmla="*/ 508 w 508"/>
              <a:gd name="T3" fmla="*/ 245 h 475"/>
              <a:gd name="T4" fmla="*/ 182 w 508"/>
              <a:gd name="T5" fmla="*/ 475 h 475"/>
              <a:gd name="T6" fmla="*/ 0 w 508"/>
              <a:gd name="T7" fmla="*/ 256 h 475"/>
              <a:gd name="T8" fmla="*/ 363 w 508"/>
              <a:gd name="T9" fmla="*/ 0 h 475"/>
            </a:gdLst>
            <a:ahLst/>
            <a:cxnLst>
              <a:cxn ang="0">
                <a:pos x="T0" y="T1"/>
              </a:cxn>
              <a:cxn ang="0">
                <a:pos x="T2" y="T3"/>
              </a:cxn>
              <a:cxn ang="0">
                <a:pos x="T4" y="T5"/>
              </a:cxn>
              <a:cxn ang="0">
                <a:pos x="T6" y="T7"/>
              </a:cxn>
              <a:cxn ang="0">
                <a:pos x="T8" y="T9"/>
              </a:cxn>
            </a:cxnLst>
            <a:rect l="0" t="0" r="r" b="b"/>
            <a:pathLst>
              <a:path w="508" h="475">
                <a:moveTo>
                  <a:pt x="363" y="0"/>
                </a:moveTo>
                <a:cubicBezTo>
                  <a:pt x="297" y="142"/>
                  <a:pt x="381" y="249"/>
                  <a:pt x="508" y="245"/>
                </a:cubicBezTo>
                <a:cubicBezTo>
                  <a:pt x="182" y="475"/>
                  <a:pt x="182" y="475"/>
                  <a:pt x="182" y="475"/>
                </a:cubicBezTo>
                <a:cubicBezTo>
                  <a:pt x="229" y="356"/>
                  <a:pt x="157" y="241"/>
                  <a:pt x="0" y="256"/>
                </a:cubicBezTo>
                <a:cubicBezTo>
                  <a:pt x="363" y="0"/>
                  <a:pt x="363" y="0"/>
                  <a:pt x="363" y="0"/>
                </a:cubicBezTo>
              </a:path>
            </a:pathLst>
          </a:custGeom>
          <a:solidFill>
            <a:srgbClr val="BBC0C3"/>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11"/>
          <p:cNvSpPr>
            <a:spLocks/>
          </p:cNvSpPr>
          <p:nvPr/>
        </p:nvSpPr>
        <p:spPr bwMode="auto">
          <a:xfrm rot="18295442">
            <a:off x="6482252" y="4850343"/>
            <a:ext cx="1513667" cy="1416315"/>
          </a:xfrm>
          <a:custGeom>
            <a:avLst/>
            <a:gdLst>
              <a:gd name="T0" fmla="*/ 363 w 508"/>
              <a:gd name="T1" fmla="*/ 0 h 475"/>
              <a:gd name="T2" fmla="*/ 508 w 508"/>
              <a:gd name="T3" fmla="*/ 245 h 475"/>
              <a:gd name="T4" fmla="*/ 182 w 508"/>
              <a:gd name="T5" fmla="*/ 475 h 475"/>
              <a:gd name="T6" fmla="*/ 0 w 508"/>
              <a:gd name="T7" fmla="*/ 256 h 475"/>
              <a:gd name="T8" fmla="*/ 363 w 508"/>
              <a:gd name="T9" fmla="*/ 0 h 475"/>
            </a:gdLst>
            <a:ahLst/>
            <a:cxnLst>
              <a:cxn ang="0">
                <a:pos x="T0" y="T1"/>
              </a:cxn>
              <a:cxn ang="0">
                <a:pos x="T2" y="T3"/>
              </a:cxn>
              <a:cxn ang="0">
                <a:pos x="T4" y="T5"/>
              </a:cxn>
              <a:cxn ang="0">
                <a:pos x="T6" y="T7"/>
              </a:cxn>
              <a:cxn ang="0">
                <a:pos x="T8" y="T9"/>
              </a:cxn>
            </a:cxnLst>
            <a:rect l="0" t="0" r="r" b="b"/>
            <a:pathLst>
              <a:path w="508" h="475">
                <a:moveTo>
                  <a:pt x="363" y="0"/>
                </a:moveTo>
                <a:cubicBezTo>
                  <a:pt x="297" y="142"/>
                  <a:pt x="381" y="249"/>
                  <a:pt x="508" y="245"/>
                </a:cubicBezTo>
                <a:cubicBezTo>
                  <a:pt x="182" y="475"/>
                  <a:pt x="182" y="475"/>
                  <a:pt x="182" y="475"/>
                </a:cubicBezTo>
                <a:cubicBezTo>
                  <a:pt x="229" y="356"/>
                  <a:pt x="157" y="241"/>
                  <a:pt x="0" y="256"/>
                </a:cubicBezTo>
                <a:cubicBezTo>
                  <a:pt x="363" y="0"/>
                  <a:pt x="363" y="0"/>
                  <a:pt x="363" y="0"/>
                </a:cubicBezTo>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11"/>
          <p:cNvSpPr>
            <a:spLocks/>
          </p:cNvSpPr>
          <p:nvPr/>
        </p:nvSpPr>
        <p:spPr bwMode="auto">
          <a:xfrm rot="18295442">
            <a:off x="8818118" y="4850343"/>
            <a:ext cx="1513667" cy="1416315"/>
          </a:xfrm>
          <a:custGeom>
            <a:avLst/>
            <a:gdLst>
              <a:gd name="T0" fmla="*/ 363 w 508"/>
              <a:gd name="T1" fmla="*/ 0 h 475"/>
              <a:gd name="T2" fmla="*/ 508 w 508"/>
              <a:gd name="T3" fmla="*/ 245 h 475"/>
              <a:gd name="T4" fmla="*/ 182 w 508"/>
              <a:gd name="T5" fmla="*/ 475 h 475"/>
              <a:gd name="T6" fmla="*/ 0 w 508"/>
              <a:gd name="T7" fmla="*/ 256 h 475"/>
              <a:gd name="T8" fmla="*/ 363 w 508"/>
              <a:gd name="T9" fmla="*/ 0 h 475"/>
            </a:gdLst>
            <a:ahLst/>
            <a:cxnLst>
              <a:cxn ang="0">
                <a:pos x="T0" y="T1"/>
              </a:cxn>
              <a:cxn ang="0">
                <a:pos x="T2" y="T3"/>
              </a:cxn>
              <a:cxn ang="0">
                <a:pos x="T4" y="T5"/>
              </a:cxn>
              <a:cxn ang="0">
                <a:pos x="T6" y="T7"/>
              </a:cxn>
              <a:cxn ang="0">
                <a:pos x="T8" y="T9"/>
              </a:cxn>
            </a:cxnLst>
            <a:rect l="0" t="0" r="r" b="b"/>
            <a:pathLst>
              <a:path w="508" h="475">
                <a:moveTo>
                  <a:pt x="363" y="0"/>
                </a:moveTo>
                <a:cubicBezTo>
                  <a:pt x="297" y="142"/>
                  <a:pt x="381" y="249"/>
                  <a:pt x="508" y="245"/>
                </a:cubicBezTo>
                <a:cubicBezTo>
                  <a:pt x="182" y="475"/>
                  <a:pt x="182" y="475"/>
                  <a:pt x="182" y="475"/>
                </a:cubicBezTo>
                <a:cubicBezTo>
                  <a:pt x="229" y="356"/>
                  <a:pt x="157" y="241"/>
                  <a:pt x="0" y="256"/>
                </a:cubicBezTo>
                <a:cubicBezTo>
                  <a:pt x="363" y="0"/>
                  <a:pt x="363" y="0"/>
                  <a:pt x="363" y="0"/>
                </a:cubicBezTo>
              </a:path>
            </a:pathLst>
          </a:custGeom>
          <a:solidFill>
            <a:srgbClr val="BBC0C3"/>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11"/>
          <p:cNvSpPr>
            <a:spLocks/>
          </p:cNvSpPr>
          <p:nvPr/>
        </p:nvSpPr>
        <p:spPr bwMode="auto">
          <a:xfrm rot="2030630">
            <a:off x="10054833" y="3647395"/>
            <a:ext cx="1513666" cy="1416315"/>
          </a:xfrm>
          <a:custGeom>
            <a:avLst/>
            <a:gdLst>
              <a:gd name="T0" fmla="*/ 363 w 508"/>
              <a:gd name="T1" fmla="*/ 0 h 475"/>
              <a:gd name="T2" fmla="*/ 508 w 508"/>
              <a:gd name="T3" fmla="*/ 245 h 475"/>
              <a:gd name="T4" fmla="*/ 182 w 508"/>
              <a:gd name="T5" fmla="*/ 475 h 475"/>
              <a:gd name="T6" fmla="*/ 0 w 508"/>
              <a:gd name="T7" fmla="*/ 256 h 475"/>
              <a:gd name="T8" fmla="*/ 363 w 508"/>
              <a:gd name="T9" fmla="*/ 0 h 475"/>
            </a:gdLst>
            <a:ahLst/>
            <a:cxnLst>
              <a:cxn ang="0">
                <a:pos x="T0" y="T1"/>
              </a:cxn>
              <a:cxn ang="0">
                <a:pos x="T2" y="T3"/>
              </a:cxn>
              <a:cxn ang="0">
                <a:pos x="T4" y="T5"/>
              </a:cxn>
              <a:cxn ang="0">
                <a:pos x="T6" y="T7"/>
              </a:cxn>
              <a:cxn ang="0">
                <a:pos x="T8" y="T9"/>
              </a:cxn>
            </a:cxnLst>
            <a:rect l="0" t="0" r="r" b="b"/>
            <a:pathLst>
              <a:path w="508" h="475">
                <a:moveTo>
                  <a:pt x="363" y="0"/>
                </a:moveTo>
                <a:cubicBezTo>
                  <a:pt x="297" y="142"/>
                  <a:pt x="381" y="249"/>
                  <a:pt x="508" y="245"/>
                </a:cubicBezTo>
                <a:cubicBezTo>
                  <a:pt x="182" y="475"/>
                  <a:pt x="182" y="475"/>
                  <a:pt x="182" y="475"/>
                </a:cubicBezTo>
                <a:cubicBezTo>
                  <a:pt x="229" y="356"/>
                  <a:pt x="157" y="241"/>
                  <a:pt x="0" y="256"/>
                </a:cubicBezTo>
                <a:cubicBezTo>
                  <a:pt x="363" y="0"/>
                  <a:pt x="363" y="0"/>
                  <a:pt x="363" y="0"/>
                </a:cubicBezTo>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Freeform 11"/>
          <p:cNvSpPr>
            <a:spLocks/>
          </p:cNvSpPr>
          <p:nvPr/>
        </p:nvSpPr>
        <p:spPr bwMode="auto">
          <a:xfrm rot="18295442">
            <a:off x="8818118" y="2537821"/>
            <a:ext cx="1513667" cy="1416315"/>
          </a:xfrm>
          <a:custGeom>
            <a:avLst/>
            <a:gdLst>
              <a:gd name="T0" fmla="*/ 363 w 508"/>
              <a:gd name="T1" fmla="*/ 0 h 475"/>
              <a:gd name="T2" fmla="*/ 508 w 508"/>
              <a:gd name="T3" fmla="*/ 245 h 475"/>
              <a:gd name="T4" fmla="*/ 182 w 508"/>
              <a:gd name="T5" fmla="*/ 475 h 475"/>
              <a:gd name="T6" fmla="*/ 0 w 508"/>
              <a:gd name="T7" fmla="*/ 256 h 475"/>
              <a:gd name="T8" fmla="*/ 363 w 508"/>
              <a:gd name="T9" fmla="*/ 0 h 475"/>
            </a:gdLst>
            <a:ahLst/>
            <a:cxnLst>
              <a:cxn ang="0">
                <a:pos x="T0" y="T1"/>
              </a:cxn>
              <a:cxn ang="0">
                <a:pos x="T2" y="T3"/>
              </a:cxn>
              <a:cxn ang="0">
                <a:pos x="T4" y="T5"/>
              </a:cxn>
              <a:cxn ang="0">
                <a:pos x="T6" y="T7"/>
              </a:cxn>
              <a:cxn ang="0">
                <a:pos x="T8" y="T9"/>
              </a:cxn>
            </a:cxnLst>
            <a:rect l="0" t="0" r="r" b="b"/>
            <a:pathLst>
              <a:path w="508" h="475">
                <a:moveTo>
                  <a:pt x="363" y="0"/>
                </a:moveTo>
                <a:cubicBezTo>
                  <a:pt x="297" y="142"/>
                  <a:pt x="381" y="249"/>
                  <a:pt x="508" y="245"/>
                </a:cubicBezTo>
                <a:cubicBezTo>
                  <a:pt x="182" y="475"/>
                  <a:pt x="182" y="475"/>
                  <a:pt x="182" y="475"/>
                </a:cubicBezTo>
                <a:cubicBezTo>
                  <a:pt x="229" y="356"/>
                  <a:pt x="157" y="241"/>
                  <a:pt x="0" y="256"/>
                </a:cubicBezTo>
                <a:cubicBezTo>
                  <a:pt x="363" y="0"/>
                  <a:pt x="363" y="0"/>
                  <a:pt x="363" y="0"/>
                </a:cubicBezTo>
              </a:path>
            </a:pathLst>
          </a:custGeom>
          <a:solidFill>
            <a:srgbClr val="BBC0C3"/>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5" name="Freeform 11"/>
          <p:cNvSpPr>
            <a:spLocks/>
          </p:cNvSpPr>
          <p:nvPr/>
        </p:nvSpPr>
        <p:spPr bwMode="auto">
          <a:xfrm rot="18295442">
            <a:off x="6494195" y="2537821"/>
            <a:ext cx="1513667" cy="1416315"/>
          </a:xfrm>
          <a:custGeom>
            <a:avLst/>
            <a:gdLst>
              <a:gd name="T0" fmla="*/ 363 w 508"/>
              <a:gd name="T1" fmla="*/ 0 h 475"/>
              <a:gd name="T2" fmla="*/ 508 w 508"/>
              <a:gd name="T3" fmla="*/ 245 h 475"/>
              <a:gd name="T4" fmla="*/ 182 w 508"/>
              <a:gd name="T5" fmla="*/ 475 h 475"/>
              <a:gd name="T6" fmla="*/ 0 w 508"/>
              <a:gd name="T7" fmla="*/ 256 h 475"/>
              <a:gd name="T8" fmla="*/ 363 w 508"/>
              <a:gd name="T9" fmla="*/ 0 h 475"/>
            </a:gdLst>
            <a:ahLst/>
            <a:cxnLst>
              <a:cxn ang="0">
                <a:pos x="T0" y="T1"/>
              </a:cxn>
              <a:cxn ang="0">
                <a:pos x="T2" y="T3"/>
              </a:cxn>
              <a:cxn ang="0">
                <a:pos x="T4" y="T5"/>
              </a:cxn>
              <a:cxn ang="0">
                <a:pos x="T6" y="T7"/>
              </a:cxn>
              <a:cxn ang="0">
                <a:pos x="T8" y="T9"/>
              </a:cxn>
            </a:cxnLst>
            <a:rect l="0" t="0" r="r" b="b"/>
            <a:pathLst>
              <a:path w="508" h="475">
                <a:moveTo>
                  <a:pt x="363" y="0"/>
                </a:moveTo>
                <a:cubicBezTo>
                  <a:pt x="297" y="142"/>
                  <a:pt x="381" y="249"/>
                  <a:pt x="508" y="245"/>
                </a:cubicBezTo>
                <a:cubicBezTo>
                  <a:pt x="182" y="475"/>
                  <a:pt x="182" y="475"/>
                  <a:pt x="182" y="475"/>
                </a:cubicBezTo>
                <a:cubicBezTo>
                  <a:pt x="229" y="356"/>
                  <a:pt x="157" y="241"/>
                  <a:pt x="0" y="256"/>
                </a:cubicBezTo>
                <a:cubicBezTo>
                  <a:pt x="363" y="0"/>
                  <a:pt x="363" y="0"/>
                  <a:pt x="363" y="0"/>
                </a:cubicBezTo>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Freeform 11"/>
          <p:cNvSpPr>
            <a:spLocks/>
          </p:cNvSpPr>
          <p:nvPr/>
        </p:nvSpPr>
        <p:spPr bwMode="auto">
          <a:xfrm rot="18295442">
            <a:off x="4168239" y="2537821"/>
            <a:ext cx="1513667" cy="1416315"/>
          </a:xfrm>
          <a:custGeom>
            <a:avLst/>
            <a:gdLst>
              <a:gd name="T0" fmla="*/ 363 w 508"/>
              <a:gd name="T1" fmla="*/ 0 h 475"/>
              <a:gd name="T2" fmla="*/ 508 w 508"/>
              <a:gd name="T3" fmla="*/ 245 h 475"/>
              <a:gd name="T4" fmla="*/ 182 w 508"/>
              <a:gd name="T5" fmla="*/ 475 h 475"/>
              <a:gd name="T6" fmla="*/ 0 w 508"/>
              <a:gd name="T7" fmla="*/ 256 h 475"/>
              <a:gd name="T8" fmla="*/ 363 w 508"/>
              <a:gd name="T9" fmla="*/ 0 h 475"/>
            </a:gdLst>
            <a:ahLst/>
            <a:cxnLst>
              <a:cxn ang="0">
                <a:pos x="T0" y="T1"/>
              </a:cxn>
              <a:cxn ang="0">
                <a:pos x="T2" y="T3"/>
              </a:cxn>
              <a:cxn ang="0">
                <a:pos x="T4" y="T5"/>
              </a:cxn>
              <a:cxn ang="0">
                <a:pos x="T6" y="T7"/>
              </a:cxn>
              <a:cxn ang="0">
                <a:pos x="T8" y="T9"/>
              </a:cxn>
            </a:cxnLst>
            <a:rect l="0" t="0" r="r" b="b"/>
            <a:pathLst>
              <a:path w="508" h="475">
                <a:moveTo>
                  <a:pt x="363" y="0"/>
                </a:moveTo>
                <a:cubicBezTo>
                  <a:pt x="297" y="142"/>
                  <a:pt x="381" y="249"/>
                  <a:pt x="508" y="245"/>
                </a:cubicBezTo>
                <a:cubicBezTo>
                  <a:pt x="182" y="475"/>
                  <a:pt x="182" y="475"/>
                  <a:pt x="182" y="475"/>
                </a:cubicBezTo>
                <a:cubicBezTo>
                  <a:pt x="229" y="356"/>
                  <a:pt x="157" y="241"/>
                  <a:pt x="0" y="256"/>
                </a:cubicBezTo>
                <a:cubicBezTo>
                  <a:pt x="363" y="0"/>
                  <a:pt x="363" y="0"/>
                  <a:pt x="363" y="0"/>
                </a:cubicBezTo>
              </a:path>
            </a:pathLst>
          </a:custGeom>
          <a:solidFill>
            <a:srgbClr val="BBC0C3"/>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7" name="Oval 10"/>
          <p:cNvSpPr>
            <a:spLocks noChangeArrowheads="1"/>
          </p:cNvSpPr>
          <p:nvPr/>
        </p:nvSpPr>
        <p:spPr bwMode="auto">
          <a:xfrm>
            <a:off x="2836401" y="2275993"/>
            <a:ext cx="1936545" cy="1939973"/>
          </a:xfrm>
          <a:prstGeom prst="ellipse">
            <a:avLst/>
          </a:prstGeom>
          <a:solidFill>
            <a:srgbClr val="FFC000"/>
          </a:solidFill>
          <a:ln>
            <a:noFill/>
          </a:ln>
          <a:effectLst>
            <a:glow>
              <a:schemeClr val="bg2">
                <a:lumMod val="95000"/>
              </a:schemeClr>
            </a:glow>
            <a:outerShdw blurRad="76200" dist="31750" dir="5400000" algn="ctr">
              <a:srgbClr val="000000">
                <a:alpha val="50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algn="ctr"/>
            <a:r>
              <a:rPr lang="en-US" sz="1600" b="1" dirty="0">
                <a:solidFill>
                  <a:srgbClr val="000000"/>
                </a:solidFill>
                <a:latin typeface="Arial" panose="020B0604020202020204" pitchFamily="34" charset="0"/>
                <a:ea typeface="Roboto" pitchFamily="2" charset="0"/>
                <a:cs typeface="Arial" panose="020B0604020202020204" pitchFamily="34" charset="0"/>
              </a:rPr>
              <a:t>Extensive knowledge and insights of the market</a:t>
            </a:r>
          </a:p>
        </p:txBody>
      </p:sp>
      <p:sp>
        <p:nvSpPr>
          <p:cNvPr id="48" name="Oval 10"/>
          <p:cNvSpPr>
            <a:spLocks noChangeArrowheads="1"/>
          </p:cNvSpPr>
          <p:nvPr/>
        </p:nvSpPr>
        <p:spPr bwMode="auto">
          <a:xfrm>
            <a:off x="5172268" y="2275993"/>
            <a:ext cx="1936545" cy="1939973"/>
          </a:xfrm>
          <a:prstGeom prst="ellipse">
            <a:avLst/>
          </a:prstGeom>
          <a:solidFill>
            <a:srgbClr val="BBC0C3"/>
          </a:solidFill>
          <a:ln>
            <a:noFill/>
          </a:ln>
          <a:effectLst>
            <a:glow>
              <a:schemeClr val="bg2">
                <a:lumMod val="95000"/>
              </a:schemeClr>
            </a:glow>
            <a:outerShdw blurRad="76200" dist="31750" dir="5400000" algn="ctr">
              <a:srgbClr val="000000">
                <a:alpha val="50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algn="ctr"/>
            <a:endParaRPr lang="en-US" sz="1600" b="1" dirty="0">
              <a:latin typeface="Arial" panose="020B0604020202020204" pitchFamily="34" charset="0"/>
              <a:ea typeface="Roboto" pitchFamily="2" charset="0"/>
              <a:cs typeface="Arial" panose="020B0604020202020204" pitchFamily="34" charset="0"/>
            </a:endParaRPr>
          </a:p>
          <a:p>
            <a:pPr algn="ctr"/>
            <a:r>
              <a:rPr lang="en-US" sz="1600" b="1" dirty="0">
                <a:latin typeface="Arial" panose="020B0604020202020204" pitchFamily="34" charset="0"/>
                <a:ea typeface="Roboto" pitchFamily="2" charset="0"/>
                <a:cs typeface="Arial" panose="020B0604020202020204" pitchFamily="34" charset="0"/>
              </a:rPr>
              <a:t>20+ years in the market</a:t>
            </a:r>
          </a:p>
        </p:txBody>
      </p:sp>
      <p:sp>
        <p:nvSpPr>
          <p:cNvPr id="49" name="Oval 10"/>
          <p:cNvSpPr>
            <a:spLocks noChangeArrowheads="1"/>
          </p:cNvSpPr>
          <p:nvPr/>
        </p:nvSpPr>
        <p:spPr bwMode="auto">
          <a:xfrm>
            <a:off x="7474663" y="2244827"/>
            <a:ext cx="1927326" cy="1939973"/>
          </a:xfrm>
          <a:prstGeom prst="ellipse">
            <a:avLst/>
          </a:prstGeom>
          <a:solidFill>
            <a:srgbClr val="FFC000"/>
          </a:solidFill>
          <a:ln>
            <a:noFill/>
          </a:ln>
          <a:effectLst>
            <a:glow>
              <a:schemeClr val="bg2">
                <a:lumMod val="95000"/>
              </a:schemeClr>
            </a:glow>
            <a:outerShdw blurRad="76200" dist="31750" dir="5400000" algn="ctr">
              <a:srgbClr val="000000">
                <a:alpha val="50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algn="ctr"/>
            <a:endParaRPr lang="en-US" sz="1400" dirty="0">
              <a:solidFill>
                <a:srgbClr val="000000"/>
              </a:solidFill>
              <a:latin typeface="Arial" panose="020B0604020202020204" pitchFamily="34" charset="0"/>
              <a:ea typeface="Roboto" pitchFamily="2" charset="0"/>
              <a:cs typeface="Arial" panose="020B0604020202020204" pitchFamily="34" charset="0"/>
            </a:endParaRPr>
          </a:p>
          <a:p>
            <a:pPr algn="ctr"/>
            <a:r>
              <a:rPr lang="en-US" sz="1600" b="1" dirty="0">
                <a:solidFill>
                  <a:srgbClr val="000000"/>
                </a:solidFill>
                <a:latin typeface="Arial" panose="020B0604020202020204" pitchFamily="34" charset="0"/>
                <a:ea typeface="Roboto" pitchFamily="2" charset="0"/>
                <a:cs typeface="Arial" panose="020B0604020202020204" pitchFamily="34" charset="0"/>
              </a:rPr>
              <a:t>Agile Project Execution</a:t>
            </a:r>
          </a:p>
        </p:txBody>
      </p:sp>
      <p:sp>
        <p:nvSpPr>
          <p:cNvPr id="50" name="Oval 10"/>
          <p:cNvSpPr>
            <a:spLocks noChangeArrowheads="1"/>
          </p:cNvSpPr>
          <p:nvPr/>
        </p:nvSpPr>
        <p:spPr bwMode="auto">
          <a:xfrm>
            <a:off x="9825561" y="2275993"/>
            <a:ext cx="1936545" cy="1939973"/>
          </a:xfrm>
          <a:prstGeom prst="ellipse">
            <a:avLst/>
          </a:prstGeom>
          <a:solidFill>
            <a:srgbClr val="BBC0C3"/>
          </a:solidFill>
          <a:ln>
            <a:noFill/>
          </a:ln>
          <a:effectLst>
            <a:glow>
              <a:schemeClr val="bg2">
                <a:lumMod val="95000"/>
              </a:schemeClr>
            </a:glow>
            <a:outerShdw blurRad="76200" dist="31750" dir="5400000" algn="ctr">
              <a:srgbClr val="000000">
                <a:alpha val="50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algn="ctr"/>
            <a:endParaRPr lang="en-US" sz="1600" b="1" dirty="0">
              <a:latin typeface="Arial" panose="020B0604020202020204" pitchFamily="34" charset="0"/>
              <a:ea typeface="Roboto" pitchFamily="2" charset="0"/>
              <a:cs typeface="Arial" panose="020B0604020202020204" pitchFamily="34" charset="0"/>
            </a:endParaRPr>
          </a:p>
          <a:p>
            <a:pPr algn="ctr"/>
            <a:r>
              <a:rPr lang="en-US" sz="1600" b="1" dirty="0">
                <a:latin typeface="Arial" panose="020B0604020202020204" pitchFamily="34" charset="0"/>
                <a:ea typeface="Roboto" pitchFamily="2" charset="0"/>
                <a:cs typeface="Arial" panose="020B0604020202020204" pitchFamily="34" charset="0"/>
              </a:rPr>
              <a:t>Expert Advice</a:t>
            </a:r>
          </a:p>
        </p:txBody>
      </p:sp>
      <p:sp>
        <p:nvSpPr>
          <p:cNvPr id="51" name="Oval 10"/>
          <p:cNvSpPr>
            <a:spLocks noChangeArrowheads="1"/>
          </p:cNvSpPr>
          <p:nvPr/>
        </p:nvSpPr>
        <p:spPr bwMode="auto">
          <a:xfrm>
            <a:off x="9825561" y="4565120"/>
            <a:ext cx="1936545" cy="1939973"/>
          </a:xfrm>
          <a:prstGeom prst="ellipse">
            <a:avLst/>
          </a:prstGeom>
          <a:solidFill>
            <a:srgbClr val="FFC000"/>
          </a:solidFill>
          <a:ln>
            <a:noFill/>
          </a:ln>
          <a:effectLst>
            <a:glow>
              <a:schemeClr val="bg2">
                <a:lumMod val="95000"/>
              </a:schemeClr>
            </a:glow>
            <a:outerShdw blurRad="76200" dist="31750" dir="5400000" algn="ctr">
              <a:srgbClr val="000000">
                <a:alpha val="50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algn="ctr"/>
            <a:r>
              <a:rPr lang="en-US" sz="1200" b="1" dirty="0">
                <a:latin typeface="Arial" panose="020B0604020202020204" pitchFamily="34" charset="0"/>
                <a:ea typeface="Roboto" pitchFamily="2" charset="0"/>
                <a:cs typeface="Arial" panose="020B0604020202020204" pitchFamily="34" charset="0"/>
              </a:rPr>
              <a:t>1000+ Actionable Reports used by clients globally</a:t>
            </a:r>
          </a:p>
        </p:txBody>
      </p:sp>
      <p:sp>
        <p:nvSpPr>
          <p:cNvPr id="52" name="Oval 51"/>
          <p:cNvSpPr>
            <a:spLocks noChangeArrowheads="1"/>
          </p:cNvSpPr>
          <p:nvPr/>
        </p:nvSpPr>
        <p:spPr bwMode="auto">
          <a:xfrm>
            <a:off x="7498915" y="4565120"/>
            <a:ext cx="1936545" cy="1939973"/>
          </a:xfrm>
          <a:prstGeom prst="ellipse">
            <a:avLst/>
          </a:prstGeom>
          <a:solidFill>
            <a:srgbClr val="BBC0C3"/>
          </a:solidFill>
          <a:ln>
            <a:noFill/>
          </a:ln>
          <a:effectLst>
            <a:glow>
              <a:schemeClr val="bg2">
                <a:lumMod val="95000"/>
              </a:schemeClr>
            </a:glow>
            <a:outerShdw blurRad="76200" dist="31750" dir="5400000" algn="ctr">
              <a:srgbClr val="000000">
                <a:alpha val="50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algn="ctr"/>
            <a:r>
              <a:rPr lang="en-US" sz="1200" b="1" dirty="0">
                <a:latin typeface="Arial" panose="020B0604020202020204" pitchFamily="34" charset="0"/>
                <a:ea typeface="Roboto" pitchFamily="2" charset="0"/>
                <a:cs typeface="Arial" panose="020B0604020202020204" pitchFamily="34" charset="0"/>
              </a:rPr>
              <a:t>Worked with more than 100 clients across multiple sectors</a:t>
            </a:r>
          </a:p>
        </p:txBody>
      </p:sp>
      <p:sp>
        <p:nvSpPr>
          <p:cNvPr id="53" name="Oval 52"/>
          <p:cNvSpPr>
            <a:spLocks noChangeArrowheads="1"/>
          </p:cNvSpPr>
          <p:nvPr/>
        </p:nvSpPr>
        <p:spPr bwMode="auto">
          <a:xfrm>
            <a:off x="5172268" y="4565120"/>
            <a:ext cx="1936545" cy="1939973"/>
          </a:xfrm>
          <a:prstGeom prst="ellipse">
            <a:avLst/>
          </a:prstGeom>
          <a:solidFill>
            <a:srgbClr val="FFC000"/>
          </a:solidFill>
          <a:ln>
            <a:noFill/>
          </a:ln>
          <a:effectLst>
            <a:glow>
              <a:schemeClr val="bg2">
                <a:lumMod val="95000"/>
              </a:schemeClr>
            </a:glow>
            <a:outerShdw blurRad="76200" dist="31750" dir="5400000" algn="ctr">
              <a:srgbClr val="000000">
                <a:alpha val="50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lvl="0" algn="ctr"/>
            <a:r>
              <a:rPr lang="en-US" sz="1200" b="1" dirty="0">
                <a:solidFill>
                  <a:prstClr val="black"/>
                </a:solidFill>
                <a:latin typeface="Arial" panose="020B0604020202020204" pitchFamily="34" charset="0"/>
                <a:ea typeface="Roboto" pitchFamily="2" charset="0"/>
                <a:cs typeface="Arial" panose="020B0604020202020204" pitchFamily="34" charset="0"/>
              </a:rPr>
              <a:t>Use of knowledge acquired  across projects to draw deep insights about  Consumer Behaviour </a:t>
            </a:r>
          </a:p>
        </p:txBody>
      </p:sp>
      <p:sp>
        <p:nvSpPr>
          <p:cNvPr id="54" name="Oval 53"/>
          <p:cNvSpPr>
            <a:spLocks noChangeArrowheads="1"/>
          </p:cNvSpPr>
          <p:nvPr/>
        </p:nvSpPr>
        <p:spPr bwMode="auto">
          <a:xfrm>
            <a:off x="2836401" y="4565120"/>
            <a:ext cx="1936545" cy="1939973"/>
          </a:xfrm>
          <a:prstGeom prst="ellipse">
            <a:avLst/>
          </a:prstGeom>
          <a:solidFill>
            <a:srgbClr val="BBC0C3"/>
          </a:solidFill>
          <a:ln>
            <a:noFill/>
          </a:ln>
          <a:effectLst>
            <a:glow>
              <a:schemeClr val="bg2">
                <a:lumMod val="95000"/>
              </a:schemeClr>
            </a:glow>
            <a:outerShdw blurRad="76200" dist="31750" dir="5400000" algn="ctr">
              <a:srgbClr val="000000">
                <a:alpha val="50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algn="ctr"/>
            <a:r>
              <a:rPr lang="en-US" sz="1200" b="1" dirty="0">
                <a:latin typeface="Arial" panose="020B0604020202020204" pitchFamily="34" charset="0"/>
                <a:ea typeface="Roboto" pitchFamily="2" charset="0"/>
                <a:cs typeface="Arial" panose="020B0604020202020204" pitchFamily="34" charset="0"/>
              </a:rPr>
              <a:t>Customised research model for every individual project</a:t>
            </a:r>
          </a:p>
        </p:txBody>
      </p:sp>
      <p:sp>
        <p:nvSpPr>
          <p:cNvPr id="59" name="Oval 10"/>
          <p:cNvSpPr>
            <a:spLocks noChangeArrowheads="1"/>
          </p:cNvSpPr>
          <p:nvPr/>
        </p:nvSpPr>
        <p:spPr bwMode="auto">
          <a:xfrm>
            <a:off x="533400" y="2275993"/>
            <a:ext cx="1936545" cy="1939973"/>
          </a:xfrm>
          <a:prstGeom prst="ellipse">
            <a:avLst/>
          </a:prstGeom>
          <a:solidFill>
            <a:srgbClr val="BBC0C3"/>
          </a:solidFill>
          <a:ln>
            <a:noFill/>
          </a:ln>
          <a:effectLst>
            <a:glow>
              <a:schemeClr val="bg2">
                <a:lumMod val="95000"/>
              </a:schemeClr>
            </a:glow>
            <a:outerShdw blurRad="76200" dist="31750" dir="5400000" algn="ctr">
              <a:srgbClr val="000000">
                <a:alpha val="50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algn="ctr"/>
            <a:endParaRPr lang="en-US" b="1" dirty="0">
              <a:latin typeface="Arial" panose="020B0604020202020204" pitchFamily="34" charset="0"/>
              <a:ea typeface="Roboto" pitchFamily="2" charset="0"/>
              <a:cs typeface="Arial" panose="020B0604020202020204" pitchFamily="34" charset="0"/>
            </a:endParaRPr>
          </a:p>
          <a:p>
            <a:pPr algn="ctr"/>
            <a:r>
              <a:rPr lang="en-US" sz="1600" b="1" dirty="0">
                <a:latin typeface="Arial" panose="020B0604020202020204" pitchFamily="34" charset="0"/>
                <a:ea typeface="Roboto" pitchFamily="2" charset="0"/>
                <a:cs typeface="Arial" panose="020B0604020202020204" pitchFamily="34" charset="0"/>
              </a:rPr>
              <a:t>Industry Leadership</a:t>
            </a:r>
          </a:p>
        </p:txBody>
      </p:sp>
      <p:sp>
        <p:nvSpPr>
          <p:cNvPr id="60" name="Oval 59"/>
          <p:cNvSpPr>
            <a:spLocks noChangeArrowheads="1"/>
          </p:cNvSpPr>
          <p:nvPr/>
        </p:nvSpPr>
        <p:spPr bwMode="auto">
          <a:xfrm>
            <a:off x="533400" y="4565120"/>
            <a:ext cx="1936545" cy="1939973"/>
          </a:xfrm>
          <a:prstGeom prst="ellipse">
            <a:avLst/>
          </a:prstGeom>
          <a:solidFill>
            <a:srgbClr val="FFC000"/>
          </a:solidFill>
          <a:ln>
            <a:noFill/>
          </a:ln>
          <a:effectLst>
            <a:glow>
              <a:schemeClr val="bg2">
                <a:lumMod val="95000"/>
              </a:schemeClr>
            </a:glow>
            <a:outerShdw blurRad="76200" dist="31750" dir="5400000" algn="ctr">
              <a:srgbClr val="000000">
                <a:alpha val="50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algn="ctr"/>
            <a:r>
              <a:rPr lang="en-US" sz="1200" b="1" dirty="0">
                <a:latin typeface="Arial" panose="020B0604020202020204" pitchFamily="34" charset="0"/>
                <a:ea typeface="Roboto" pitchFamily="2" charset="0"/>
                <a:cs typeface="Arial" panose="020B0604020202020204" pitchFamily="34" charset="0"/>
              </a:rPr>
              <a:t>Use of cutting edge technology for new, transparent and user friendly methods of data collection </a:t>
            </a:r>
          </a:p>
        </p:txBody>
      </p:sp>
      <p:sp>
        <p:nvSpPr>
          <p:cNvPr id="62" name="TextBox 61">
            <a:extLst>
              <a:ext uri="{FF2B5EF4-FFF2-40B4-BE49-F238E27FC236}">
                <a16:creationId xmlns:a16="http://schemas.microsoft.com/office/drawing/2014/main" id="{ABB04381-BEA6-4450-957C-6E6ED69E833F}"/>
              </a:ext>
            </a:extLst>
          </p:cNvPr>
          <p:cNvSpPr txBox="1"/>
          <p:nvPr/>
        </p:nvSpPr>
        <p:spPr>
          <a:xfrm>
            <a:off x="1932108" y="327690"/>
            <a:ext cx="8203095" cy="769441"/>
          </a:xfrm>
          <a:prstGeom prst="rect">
            <a:avLst/>
          </a:prstGeom>
          <a:noFill/>
        </p:spPr>
        <p:txBody>
          <a:bodyPr wrap="square" rtlCol="0">
            <a:spAutoFit/>
          </a:bodyPr>
          <a:lstStyle/>
          <a:p>
            <a:pPr algn="ctr"/>
            <a:r>
              <a:rPr lang="en-US" sz="4400" b="1" dirty="0">
                <a:latin typeface="Arial" panose="020B0604020202020204" pitchFamily="34" charset="0"/>
                <a:ea typeface="Roboto" pitchFamily="2" charset="0"/>
                <a:cs typeface="Arial" panose="020B0604020202020204" pitchFamily="34" charset="0"/>
              </a:rPr>
              <a:t>PRASTUT POWER</a:t>
            </a:r>
          </a:p>
        </p:txBody>
      </p:sp>
      <p:sp>
        <p:nvSpPr>
          <p:cNvPr id="3" name="Rectangle 2">
            <a:extLst>
              <a:ext uri="{FF2B5EF4-FFF2-40B4-BE49-F238E27FC236}">
                <a16:creationId xmlns:a16="http://schemas.microsoft.com/office/drawing/2014/main" id="{41669827-D83C-4ED3-8DEC-788ABB1485D0}"/>
              </a:ext>
            </a:extLst>
          </p:cNvPr>
          <p:cNvSpPr/>
          <p:nvPr/>
        </p:nvSpPr>
        <p:spPr>
          <a:xfrm>
            <a:off x="880453" y="1250745"/>
            <a:ext cx="10429461" cy="584776"/>
          </a:xfrm>
          <a:prstGeom prst="rect">
            <a:avLst/>
          </a:prstGeom>
        </p:spPr>
        <p:txBody>
          <a:bodyPr wrap="square">
            <a:spAutoFit/>
          </a:bodyPr>
          <a:lstStyle/>
          <a:p>
            <a:pPr algn="ctr"/>
            <a:r>
              <a:rPr lang="en-US" sz="1600" dirty="0">
                <a:latin typeface="Arial" panose="020B0604020202020204" pitchFamily="34" charset="0"/>
                <a:ea typeface="Roboto" pitchFamily="2" charset="0"/>
                <a:cs typeface="Arial" panose="020B0604020202020204" pitchFamily="34" charset="0"/>
              </a:rPr>
              <a:t>Prastut understands the difference between serious research and superficial surveys. We don’t believe in just</a:t>
            </a:r>
          </a:p>
          <a:p>
            <a:pPr algn="ctr"/>
            <a:r>
              <a:rPr lang="en-US" sz="1600" dirty="0">
                <a:latin typeface="Arial" panose="020B0604020202020204" pitchFamily="34" charset="0"/>
                <a:ea typeface="Roboto" pitchFamily="2" charset="0"/>
                <a:cs typeface="Arial" panose="020B0604020202020204" pitchFamily="34" charset="0"/>
              </a:rPr>
              <a:t>skimming the surface. Our team of researchers conduct an in-depth analysis required for mining insights.</a:t>
            </a:r>
          </a:p>
        </p:txBody>
      </p:sp>
    </p:spTree>
    <p:extLst>
      <p:ext uri="{BB962C8B-B14F-4D97-AF65-F5344CB8AC3E}">
        <p14:creationId xmlns:p14="http://schemas.microsoft.com/office/powerpoint/2010/main" val="319494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32132"/>
            <a:ext cx="12192000" cy="3130002"/>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tx1"/>
                </a:solidFill>
                <a:latin typeface="Californian FB" panose="0207040306080B030204" pitchFamily="18" charset="0"/>
              </a:rPr>
              <a:t>Prastut aims to understand the problems and helps to find the right solution and at the same time focuses on activities that add value.</a:t>
            </a:r>
          </a:p>
        </p:txBody>
      </p:sp>
      <p:sp>
        <p:nvSpPr>
          <p:cNvPr id="5" name="Rectangle 4"/>
          <p:cNvSpPr/>
          <p:nvPr/>
        </p:nvSpPr>
        <p:spPr>
          <a:xfrm>
            <a:off x="1" y="3080073"/>
            <a:ext cx="12192000" cy="3723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126" name="TextBox 125">
            <a:extLst>
              <a:ext uri="{FF2B5EF4-FFF2-40B4-BE49-F238E27FC236}">
                <a16:creationId xmlns:a16="http://schemas.microsoft.com/office/drawing/2014/main" id="{8B7D9D68-EA6D-40AE-919A-5E0103EB3E30}"/>
              </a:ext>
            </a:extLst>
          </p:cNvPr>
          <p:cNvSpPr txBox="1"/>
          <p:nvPr/>
        </p:nvSpPr>
        <p:spPr>
          <a:xfrm>
            <a:off x="423656" y="3545930"/>
            <a:ext cx="2593693" cy="688137"/>
          </a:xfrm>
          <a:prstGeom prst="rect">
            <a:avLst/>
          </a:prstGeom>
          <a:noFill/>
        </p:spPr>
        <p:txBody>
          <a:bodyPr wrap="square" lIns="0" rIns="0" rtlCol="0" anchor="ctr">
            <a:spAutoFit/>
          </a:bodyPr>
          <a:lstStyle/>
          <a:p>
            <a:pPr algn="just">
              <a:lnSpc>
                <a:spcPct val="80000"/>
              </a:lnSpc>
            </a:pPr>
            <a:r>
              <a:rPr lang="en-US" sz="1600" dirty="0">
                <a:solidFill>
                  <a:schemeClr val="bg1"/>
                </a:solidFill>
              </a:rPr>
              <a:t>Ask questions and get answers specific to your needs; Build confidence about your product</a:t>
            </a:r>
            <a:endParaRPr lang="id-ID" sz="1600" dirty="0">
              <a:solidFill>
                <a:schemeClr val="bg1"/>
              </a:solidFill>
            </a:endParaRPr>
          </a:p>
        </p:txBody>
      </p:sp>
      <p:grpSp>
        <p:nvGrpSpPr>
          <p:cNvPr id="6" name="Group 5"/>
          <p:cNvGrpSpPr/>
          <p:nvPr/>
        </p:nvGrpSpPr>
        <p:grpSpPr>
          <a:xfrm>
            <a:off x="1338817" y="2766068"/>
            <a:ext cx="675732" cy="606700"/>
            <a:chOff x="1789317" y="2757913"/>
            <a:chExt cx="675732" cy="606700"/>
          </a:xfrm>
        </p:grpSpPr>
        <p:sp>
          <p:nvSpPr>
            <p:cNvPr id="47" name="Oval 5">
              <a:extLst>
                <a:ext uri="{FF2B5EF4-FFF2-40B4-BE49-F238E27FC236}">
                  <a16:creationId xmlns:a16="http://schemas.microsoft.com/office/drawing/2014/main" id="{30A05162-7283-4318-9E16-7B53C4FB4EC7}"/>
                </a:ext>
              </a:extLst>
            </p:cNvPr>
            <p:cNvSpPr>
              <a:spLocks noChangeArrowheads="1"/>
            </p:cNvSpPr>
            <p:nvPr/>
          </p:nvSpPr>
          <p:spPr bwMode="auto">
            <a:xfrm>
              <a:off x="1789317" y="2757913"/>
              <a:ext cx="675732" cy="606700"/>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29" name="Group 128">
              <a:extLst>
                <a:ext uri="{FF2B5EF4-FFF2-40B4-BE49-F238E27FC236}">
                  <a16:creationId xmlns:a16="http://schemas.microsoft.com/office/drawing/2014/main" id="{5AE389D7-181A-49B7-85F6-D5A473C61251}"/>
                </a:ext>
              </a:extLst>
            </p:cNvPr>
            <p:cNvGrpSpPr/>
            <p:nvPr/>
          </p:nvGrpSpPr>
          <p:grpSpPr>
            <a:xfrm>
              <a:off x="1988396" y="2949018"/>
              <a:ext cx="195170" cy="247219"/>
              <a:chOff x="3421064" y="2525710"/>
              <a:chExt cx="285748" cy="361954"/>
            </a:xfrm>
            <a:solidFill>
              <a:schemeClr val="bg1"/>
            </a:solidFill>
          </p:grpSpPr>
          <p:sp>
            <p:nvSpPr>
              <p:cNvPr id="138" name="Freeform 6">
                <a:extLst>
                  <a:ext uri="{FF2B5EF4-FFF2-40B4-BE49-F238E27FC236}">
                    <a16:creationId xmlns:a16="http://schemas.microsoft.com/office/drawing/2014/main" id="{A1140623-C40C-498D-907B-94E54046CC13}"/>
                  </a:ext>
                </a:extLst>
              </p:cNvPr>
              <p:cNvSpPr>
                <a:spLocks/>
              </p:cNvSpPr>
              <p:nvPr/>
            </p:nvSpPr>
            <p:spPr bwMode="auto">
              <a:xfrm>
                <a:off x="3541713" y="2525710"/>
                <a:ext cx="165099" cy="361950"/>
              </a:xfrm>
              <a:custGeom>
                <a:avLst/>
                <a:gdLst>
                  <a:gd name="T0" fmla="*/ 42 w 44"/>
                  <a:gd name="T1" fmla="*/ 0 h 96"/>
                  <a:gd name="T2" fmla="*/ 2 w 44"/>
                  <a:gd name="T3" fmla="*/ 0 h 96"/>
                  <a:gd name="T4" fmla="*/ 0 w 44"/>
                  <a:gd name="T5" fmla="*/ 2 h 96"/>
                  <a:gd name="T6" fmla="*/ 0 w 44"/>
                  <a:gd name="T7" fmla="*/ 4 h 96"/>
                  <a:gd name="T8" fmla="*/ 4 w 44"/>
                  <a:gd name="T9" fmla="*/ 4 h 96"/>
                  <a:gd name="T10" fmla="*/ 26 w 44"/>
                  <a:gd name="T11" fmla="*/ 4 h 96"/>
                  <a:gd name="T12" fmla="*/ 28 w 44"/>
                  <a:gd name="T13" fmla="*/ 6 h 96"/>
                  <a:gd name="T14" fmla="*/ 26 w 44"/>
                  <a:gd name="T15" fmla="*/ 8 h 96"/>
                  <a:gd name="T16" fmla="*/ 0 w 44"/>
                  <a:gd name="T17" fmla="*/ 8 h 96"/>
                  <a:gd name="T18" fmla="*/ 0 w 44"/>
                  <a:gd name="T19" fmla="*/ 12 h 96"/>
                  <a:gd name="T20" fmla="*/ 18 w 44"/>
                  <a:gd name="T21" fmla="*/ 12 h 96"/>
                  <a:gd name="T22" fmla="*/ 20 w 44"/>
                  <a:gd name="T23" fmla="*/ 14 h 96"/>
                  <a:gd name="T24" fmla="*/ 18 w 44"/>
                  <a:gd name="T25" fmla="*/ 16 h 96"/>
                  <a:gd name="T26" fmla="*/ 0 w 44"/>
                  <a:gd name="T27" fmla="*/ 16 h 96"/>
                  <a:gd name="T28" fmla="*/ 0 w 44"/>
                  <a:gd name="T29" fmla="*/ 20 h 96"/>
                  <a:gd name="T30" fmla="*/ 14 w 44"/>
                  <a:gd name="T31" fmla="*/ 20 h 96"/>
                  <a:gd name="T32" fmla="*/ 16 w 44"/>
                  <a:gd name="T33" fmla="*/ 22 h 96"/>
                  <a:gd name="T34" fmla="*/ 14 w 44"/>
                  <a:gd name="T35" fmla="*/ 24 h 96"/>
                  <a:gd name="T36" fmla="*/ 0 w 44"/>
                  <a:gd name="T37" fmla="*/ 24 h 96"/>
                  <a:gd name="T38" fmla="*/ 0 w 44"/>
                  <a:gd name="T39" fmla="*/ 28 h 96"/>
                  <a:gd name="T40" fmla="*/ 14 w 44"/>
                  <a:gd name="T41" fmla="*/ 28 h 96"/>
                  <a:gd name="T42" fmla="*/ 16 w 44"/>
                  <a:gd name="T43" fmla="*/ 30 h 96"/>
                  <a:gd name="T44" fmla="*/ 16 w 44"/>
                  <a:gd name="T45" fmla="*/ 96 h 96"/>
                  <a:gd name="T46" fmla="*/ 20 w 44"/>
                  <a:gd name="T47" fmla="*/ 96 h 96"/>
                  <a:gd name="T48" fmla="*/ 20 w 44"/>
                  <a:gd name="T49" fmla="*/ 82 h 96"/>
                  <a:gd name="T50" fmla="*/ 22 w 44"/>
                  <a:gd name="T51" fmla="*/ 80 h 96"/>
                  <a:gd name="T52" fmla="*/ 34 w 44"/>
                  <a:gd name="T53" fmla="*/ 80 h 96"/>
                  <a:gd name="T54" fmla="*/ 36 w 44"/>
                  <a:gd name="T55" fmla="*/ 82 h 96"/>
                  <a:gd name="T56" fmla="*/ 36 w 44"/>
                  <a:gd name="T57" fmla="*/ 96 h 96"/>
                  <a:gd name="T58" fmla="*/ 42 w 44"/>
                  <a:gd name="T59" fmla="*/ 96 h 96"/>
                  <a:gd name="T60" fmla="*/ 44 w 44"/>
                  <a:gd name="T61" fmla="*/ 94 h 96"/>
                  <a:gd name="T62" fmla="*/ 44 w 44"/>
                  <a:gd name="T63" fmla="*/ 2 h 96"/>
                  <a:gd name="T64" fmla="*/ 42 w 44"/>
                  <a:gd name="T6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96">
                    <a:moveTo>
                      <a:pt x="42" y="0"/>
                    </a:moveTo>
                    <a:cubicBezTo>
                      <a:pt x="2" y="0"/>
                      <a:pt x="2" y="0"/>
                      <a:pt x="2" y="0"/>
                    </a:cubicBezTo>
                    <a:cubicBezTo>
                      <a:pt x="1" y="0"/>
                      <a:pt x="0" y="1"/>
                      <a:pt x="0" y="2"/>
                    </a:cubicBezTo>
                    <a:cubicBezTo>
                      <a:pt x="0" y="4"/>
                      <a:pt x="0" y="4"/>
                      <a:pt x="0" y="4"/>
                    </a:cubicBezTo>
                    <a:cubicBezTo>
                      <a:pt x="4" y="4"/>
                      <a:pt x="4" y="4"/>
                      <a:pt x="4" y="4"/>
                    </a:cubicBezTo>
                    <a:cubicBezTo>
                      <a:pt x="26" y="4"/>
                      <a:pt x="26" y="4"/>
                      <a:pt x="26" y="4"/>
                    </a:cubicBezTo>
                    <a:cubicBezTo>
                      <a:pt x="27" y="4"/>
                      <a:pt x="28" y="5"/>
                      <a:pt x="28" y="6"/>
                    </a:cubicBezTo>
                    <a:cubicBezTo>
                      <a:pt x="28" y="7"/>
                      <a:pt x="27" y="8"/>
                      <a:pt x="26" y="8"/>
                    </a:cubicBezTo>
                    <a:cubicBezTo>
                      <a:pt x="0" y="8"/>
                      <a:pt x="0" y="8"/>
                      <a:pt x="0" y="8"/>
                    </a:cubicBezTo>
                    <a:cubicBezTo>
                      <a:pt x="0" y="12"/>
                      <a:pt x="0" y="12"/>
                      <a:pt x="0" y="12"/>
                    </a:cubicBezTo>
                    <a:cubicBezTo>
                      <a:pt x="18" y="12"/>
                      <a:pt x="18" y="12"/>
                      <a:pt x="18" y="12"/>
                    </a:cubicBezTo>
                    <a:cubicBezTo>
                      <a:pt x="19" y="12"/>
                      <a:pt x="20" y="13"/>
                      <a:pt x="20" y="14"/>
                    </a:cubicBezTo>
                    <a:cubicBezTo>
                      <a:pt x="20" y="15"/>
                      <a:pt x="19" y="16"/>
                      <a:pt x="18" y="16"/>
                    </a:cubicBezTo>
                    <a:cubicBezTo>
                      <a:pt x="0" y="16"/>
                      <a:pt x="0" y="16"/>
                      <a:pt x="0" y="16"/>
                    </a:cubicBezTo>
                    <a:cubicBezTo>
                      <a:pt x="0" y="20"/>
                      <a:pt x="0" y="20"/>
                      <a:pt x="0" y="20"/>
                    </a:cubicBezTo>
                    <a:cubicBezTo>
                      <a:pt x="14" y="20"/>
                      <a:pt x="14" y="20"/>
                      <a:pt x="14" y="20"/>
                    </a:cubicBezTo>
                    <a:cubicBezTo>
                      <a:pt x="15" y="20"/>
                      <a:pt x="16" y="21"/>
                      <a:pt x="16" y="22"/>
                    </a:cubicBezTo>
                    <a:cubicBezTo>
                      <a:pt x="16" y="23"/>
                      <a:pt x="15" y="24"/>
                      <a:pt x="14" y="24"/>
                    </a:cubicBezTo>
                    <a:cubicBezTo>
                      <a:pt x="0" y="24"/>
                      <a:pt x="0" y="24"/>
                      <a:pt x="0" y="24"/>
                    </a:cubicBezTo>
                    <a:cubicBezTo>
                      <a:pt x="0" y="28"/>
                      <a:pt x="0" y="28"/>
                      <a:pt x="0" y="28"/>
                    </a:cubicBezTo>
                    <a:cubicBezTo>
                      <a:pt x="14" y="28"/>
                      <a:pt x="14" y="28"/>
                      <a:pt x="14" y="28"/>
                    </a:cubicBezTo>
                    <a:cubicBezTo>
                      <a:pt x="15" y="28"/>
                      <a:pt x="16" y="29"/>
                      <a:pt x="16" y="30"/>
                    </a:cubicBezTo>
                    <a:cubicBezTo>
                      <a:pt x="16" y="96"/>
                      <a:pt x="16" y="96"/>
                      <a:pt x="16" y="96"/>
                    </a:cubicBezTo>
                    <a:cubicBezTo>
                      <a:pt x="20" y="96"/>
                      <a:pt x="20" y="96"/>
                      <a:pt x="20" y="96"/>
                    </a:cubicBezTo>
                    <a:cubicBezTo>
                      <a:pt x="20" y="82"/>
                      <a:pt x="20" y="82"/>
                      <a:pt x="20" y="82"/>
                    </a:cubicBezTo>
                    <a:cubicBezTo>
                      <a:pt x="20" y="81"/>
                      <a:pt x="21" y="80"/>
                      <a:pt x="22" y="80"/>
                    </a:cubicBezTo>
                    <a:cubicBezTo>
                      <a:pt x="34" y="80"/>
                      <a:pt x="34" y="80"/>
                      <a:pt x="34" y="80"/>
                    </a:cubicBezTo>
                    <a:cubicBezTo>
                      <a:pt x="35" y="80"/>
                      <a:pt x="36" y="81"/>
                      <a:pt x="36" y="82"/>
                    </a:cubicBezTo>
                    <a:cubicBezTo>
                      <a:pt x="36" y="96"/>
                      <a:pt x="36" y="96"/>
                      <a:pt x="36" y="96"/>
                    </a:cubicBezTo>
                    <a:cubicBezTo>
                      <a:pt x="42" y="96"/>
                      <a:pt x="42" y="96"/>
                      <a:pt x="42" y="96"/>
                    </a:cubicBezTo>
                    <a:cubicBezTo>
                      <a:pt x="43" y="96"/>
                      <a:pt x="44" y="95"/>
                      <a:pt x="44" y="94"/>
                    </a:cubicBezTo>
                    <a:cubicBezTo>
                      <a:pt x="44" y="2"/>
                      <a:pt x="44" y="2"/>
                      <a:pt x="44" y="2"/>
                    </a:cubicBezTo>
                    <a:cubicBezTo>
                      <a:pt x="44" y="1"/>
                      <a:pt x="43" y="0"/>
                      <a:pt x="42"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140" name="Freeform 7">
                <a:extLst>
                  <a:ext uri="{FF2B5EF4-FFF2-40B4-BE49-F238E27FC236}">
                    <a16:creationId xmlns:a16="http://schemas.microsoft.com/office/drawing/2014/main" id="{1207CF22-A77B-4693-AABA-F99F5C6C041F}"/>
                  </a:ext>
                </a:extLst>
              </p:cNvPr>
              <p:cNvSpPr>
                <a:spLocks/>
              </p:cNvSpPr>
              <p:nvPr/>
            </p:nvSpPr>
            <p:spPr bwMode="auto">
              <a:xfrm>
                <a:off x="3421064" y="2646364"/>
                <a:ext cx="165101" cy="241300"/>
              </a:xfrm>
              <a:custGeom>
                <a:avLst/>
                <a:gdLst>
                  <a:gd name="T0" fmla="*/ 2 w 44"/>
                  <a:gd name="T1" fmla="*/ 0 h 64"/>
                  <a:gd name="T2" fmla="*/ 0 w 44"/>
                  <a:gd name="T3" fmla="*/ 2 h 64"/>
                  <a:gd name="T4" fmla="*/ 0 w 44"/>
                  <a:gd name="T5" fmla="*/ 8 h 64"/>
                  <a:gd name="T6" fmla="*/ 18 w 44"/>
                  <a:gd name="T7" fmla="*/ 8 h 64"/>
                  <a:gd name="T8" fmla="*/ 20 w 44"/>
                  <a:gd name="T9" fmla="*/ 10 h 64"/>
                  <a:gd name="T10" fmla="*/ 18 w 44"/>
                  <a:gd name="T11" fmla="*/ 12 h 64"/>
                  <a:gd name="T12" fmla="*/ 0 w 44"/>
                  <a:gd name="T13" fmla="*/ 12 h 64"/>
                  <a:gd name="T14" fmla="*/ 0 w 44"/>
                  <a:gd name="T15" fmla="*/ 16 h 64"/>
                  <a:gd name="T16" fmla="*/ 14 w 44"/>
                  <a:gd name="T17" fmla="*/ 16 h 64"/>
                  <a:gd name="T18" fmla="*/ 16 w 44"/>
                  <a:gd name="T19" fmla="*/ 18 h 64"/>
                  <a:gd name="T20" fmla="*/ 14 w 44"/>
                  <a:gd name="T21" fmla="*/ 20 h 64"/>
                  <a:gd name="T22" fmla="*/ 0 w 44"/>
                  <a:gd name="T23" fmla="*/ 20 h 64"/>
                  <a:gd name="T24" fmla="*/ 0 w 44"/>
                  <a:gd name="T25" fmla="*/ 24 h 64"/>
                  <a:gd name="T26" fmla="*/ 10 w 44"/>
                  <a:gd name="T27" fmla="*/ 24 h 64"/>
                  <a:gd name="T28" fmla="*/ 12 w 44"/>
                  <a:gd name="T29" fmla="*/ 26 h 64"/>
                  <a:gd name="T30" fmla="*/ 10 w 44"/>
                  <a:gd name="T31" fmla="*/ 28 h 64"/>
                  <a:gd name="T32" fmla="*/ 0 w 44"/>
                  <a:gd name="T33" fmla="*/ 28 h 64"/>
                  <a:gd name="T34" fmla="*/ 0 w 44"/>
                  <a:gd name="T35" fmla="*/ 62 h 64"/>
                  <a:gd name="T36" fmla="*/ 2 w 44"/>
                  <a:gd name="T37" fmla="*/ 64 h 64"/>
                  <a:gd name="T38" fmla="*/ 8 w 44"/>
                  <a:gd name="T39" fmla="*/ 64 h 64"/>
                  <a:gd name="T40" fmla="*/ 8 w 44"/>
                  <a:gd name="T41" fmla="*/ 50 h 64"/>
                  <a:gd name="T42" fmla="*/ 10 w 44"/>
                  <a:gd name="T43" fmla="*/ 48 h 64"/>
                  <a:gd name="T44" fmla="*/ 22 w 44"/>
                  <a:gd name="T45" fmla="*/ 48 h 64"/>
                  <a:gd name="T46" fmla="*/ 24 w 44"/>
                  <a:gd name="T47" fmla="*/ 50 h 64"/>
                  <a:gd name="T48" fmla="*/ 24 w 44"/>
                  <a:gd name="T49" fmla="*/ 64 h 64"/>
                  <a:gd name="T50" fmla="*/ 44 w 44"/>
                  <a:gd name="T51" fmla="*/ 64 h 64"/>
                  <a:gd name="T52" fmla="*/ 44 w 44"/>
                  <a:gd name="T53" fmla="*/ 2 h 64"/>
                  <a:gd name="T54" fmla="*/ 44 w 44"/>
                  <a:gd name="T55" fmla="*/ 0 h 64"/>
                  <a:gd name="T56" fmla="*/ 42 w 44"/>
                  <a:gd name="T57" fmla="*/ 0 h 64"/>
                  <a:gd name="T58" fmla="*/ 2 w 44"/>
                  <a:gd name="T5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64">
                    <a:moveTo>
                      <a:pt x="2" y="0"/>
                    </a:moveTo>
                    <a:cubicBezTo>
                      <a:pt x="1" y="0"/>
                      <a:pt x="0" y="1"/>
                      <a:pt x="0" y="2"/>
                    </a:cubicBezTo>
                    <a:cubicBezTo>
                      <a:pt x="0" y="8"/>
                      <a:pt x="0" y="8"/>
                      <a:pt x="0" y="8"/>
                    </a:cubicBezTo>
                    <a:cubicBezTo>
                      <a:pt x="18" y="8"/>
                      <a:pt x="18" y="8"/>
                      <a:pt x="18" y="8"/>
                    </a:cubicBezTo>
                    <a:cubicBezTo>
                      <a:pt x="19" y="8"/>
                      <a:pt x="20" y="9"/>
                      <a:pt x="20" y="10"/>
                    </a:cubicBezTo>
                    <a:cubicBezTo>
                      <a:pt x="20" y="11"/>
                      <a:pt x="19" y="12"/>
                      <a:pt x="18" y="12"/>
                    </a:cubicBezTo>
                    <a:cubicBezTo>
                      <a:pt x="0" y="12"/>
                      <a:pt x="0" y="12"/>
                      <a:pt x="0" y="12"/>
                    </a:cubicBezTo>
                    <a:cubicBezTo>
                      <a:pt x="0" y="16"/>
                      <a:pt x="0" y="16"/>
                      <a:pt x="0" y="16"/>
                    </a:cubicBezTo>
                    <a:cubicBezTo>
                      <a:pt x="14" y="16"/>
                      <a:pt x="14" y="16"/>
                      <a:pt x="14" y="16"/>
                    </a:cubicBezTo>
                    <a:cubicBezTo>
                      <a:pt x="15" y="16"/>
                      <a:pt x="16" y="17"/>
                      <a:pt x="16" y="18"/>
                    </a:cubicBezTo>
                    <a:cubicBezTo>
                      <a:pt x="16" y="19"/>
                      <a:pt x="15" y="20"/>
                      <a:pt x="14" y="20"/>
                    </a:cubicBezTo>
                    <a:cubicBezTo>
                      <a:pt x="0" y="20"/>
                      <a:pt x="0" y="20"/>
                      <a:pt x="0" y="20"/>
                    </a:cubicBezTo>
                    <a:cubicBezTo>
                      <a:pt x="0" y="24"/>
                      <a:pt x="0" y="24"/>
                      <a:pt x="0" y="24"/>
                    </a:cubicBezTo>
                    <a:cubicBezTo>
                      <a:pt x="10" y="24"/>
                      <a:pt x="10" y="24"/>
                      <a:pt x="10" y="24"/>
                    </a:cubicBezTo>
                    <a:cubicBezTo>
                      <a:pt x="11" y="24"/>
                      <a:pt x="12" y="25"/>
                      <a:pt x="12" y="26"/>
                    </a:cubicBezTo>
                    <a:cubicBezTo>
                      <a:pt x="12" y="27"/>
                      <a:pt x="11" y="28"/>
                      <a:pt x="10" y="28"/>
                    </a:cubicBezTo>
                    <a:cubicBezTo>
                      <a:pt x="0" y="28"/>
                      <a:pt x="0" y="28"/>
                      <a:pt x="0" y="28"/>
                    </a:cubicBezTo>
                    <a:cubicBezTo>
                      <a:pt x="0" y="62"/>
                      <a:pt x="0" y="62"/>
                      <a:pt x="0" y="62"/>
                    </a:cubicBezTo>
                    <a:cubicBezTo>
                      <a:pt x="0" y="63"/>
                      <a:pt x="1" y="64"/>
                      <a:pt x="2" y="64"/>
                    </a:cubicBezTo>
                    <a:cubicBezTo>
                      <a:pt x="8" y="64"/>
                      <a:pt x="8" y="64"/>
                      <a:pt x="8" y="64"/>
                    </a:cubicBezTo>
                    <a:cubicBezTo>
                      <a:pt x="8" y="50"/>
                      <a:pt x="8" y="50"/>
                      <a:pt x="8" y="50"/>
                    </a:cubicBezTo>
                    <a:cubicBezTo>
                      <a:pt x="8" y="49"/>
                      <a:pt x="9" y="48"/>
                      <a:pt x="10" y="48"/>
                    </a:cubicBezTo>
                    <a:cubicBezTo>
                      <a:pt x="22" y="48"/>
                      <a:pt x="22" y="48"/>
                      <a:pt x="22" y="48"/>
                    </a:cubicBezTo>
                    <a:cubicBezTo>
                      <a:pt x="23" y="48"/>
                      <a:pt x="24" y="49"/>
                      <a:pt x="24" y="50"/>
                    </a:cubicBezTo>
                    <a:cubicBezTo>
                      <a:pt x="24" y="64"/>
                      <a:pt x="24" y="64"/>
                      <a:pt x="24" y="64"/>
                    </a:cubicBezTo>
                    <a:cubicBezTo>
                      <a:pt x="44" y="64"/>
                      <a:pt x="44" y="64"/>
                      <a:pt x="44" y="64"/>
                    </a:cubicBezTo>
                    <a:cubicBezTo>
                      <a:pt x="44" y="2"/>
                      <a:pt x="44" y="2"/>
                      <a:pt x="44" y="2"/>
                    </a:cubicBezTo>
                    <a:cubicBezTo>
                      <a:pt x="44" y="0"/>
                      <a:pt x="44" y="0"/>
                      <a:pt x="44" y="0"/>
                    </a:cubicBezTo>
                    <a:cubicBezTo>
                      <a:pt x="42" y="0"/>
                      <a:pt x="42" y="0"/>
                      <a:pt x="42" y="0"/>
                    </a:cubicBezTo>
                    <a:lnTo>
                      <a:pt x="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solidFill>
                </a:endParaRPr>
              </a:p>
            </p:txBody>
          </p:sp>
        </p:grpSp>
      </p:grpSp>
      <p:sp>
        <p:nvSpPr>
          <p:cNvPr id="171" name="TextBox 170">
            <a:extLst>
              <a:ext uri="{FF2B5EF4-FFF2-40B4-BE49-F238E27FC236}">
                <a16:creationId xmlns:a16="http://schemas.microsoft.com/office/drawing/2014/main" id="{63E1F00B-BAB1-40DC-83F1-8E99FCD46B3B}"/>
              </a:ext>
            </a:extLst>
          </p:cNvPr>
          <p:cNvSpPr txBox="1"/>
          <p:nvPr/>
        </p:nvSpPr>
        <p:spPr>
          <a:xfrm>
            <a:off x="3405232" y="3551313"/>
            <a:ext cx="2420512" cy="885114"/>
          </a:xfrm>
          <a:prstGeom prst="rect">
            <a:avLst/>
          </a:prstGeom>
          <a:noFill/>
        </p:spPr>
        <p:txBody>
          <a:bodyPr wrap="square" lIns="0" rIns="0" rtlCol="0" anchor="ctr">
            <a:spAutoFit/>
          </a:bodyPr>
          <a:lstStyle/>
          <a:p>
            <a:pPr algn="just">
              <a:lnSpc>
                <a:spcPct val="80000"/>
              </a:lnSpc>
            </a:pPr>
            <a:r>
              <a:rPr lang="en-US" sz="1600" dirty="0">
                <a:solidFill>
                  <a:schemeClr val="bg1"/>
                </a:solidFill>
              </a:rPr>
              <a:t>Prastut gives you fast, real-time feedback and solutions to your problems for quicker results</a:t>
            </a:r>
            <a:endParaRPr lang="id-ID" sz="1600" dirty="0">
              <a:solidFill>
                <a:schemeClr val="bg1"/>
              </a:solidFill>
            </a:endParaRPr>
          </a:p>
        </p:txBody>
      </p:sp>
      <p:sp>
        <p:nvSpPr>
          <p:cNvPr id="176" name="Oval 5">
            <a:extLst>
              <a:ext uri="{FF2B5EF4-FFF2-40B4-BE49-F238E27FC236}">
                <a16:creationId xmlns:a16="http://schemas.microsoft.com/office/drawing/2014/main" id="{B7428265-5B2B-4B8F-8F99-34BBC6BC905A}"/>
              </a:ext>
            </a:extLst>
          </p:cNvPr>
          <p:cNvSpPr>
            <a:spLocks noChangeArrowheads="1"/>
          </p:cNvSpPr>
          <p:nvPr/>
        </p:nvSpPr>
        <p:spPr bwMode="auto">
          <a:xfrm>
            <a:off x="7034445" y="2771001"/>
            <a:ext cx="600558" cy="603250"/>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178" name="TextBox 177">
            <a:extLst>
              <a:ext uri="{FF2B5EF4-FFF2-40B4-BE49-F238E27FC236}">
                <a16:creationId xmlns:a16="http://schemas.microsoft.com/office/drawing/2014/main" id="{54F306C6-A723-4D35-AD8F-B2AC7FD4BAFB}"/>
              </a:ext>
            </a:extLst>
          </p:cNvPr>
          <p:cNvSpPr txBox="1"/>
          <p:nvPr/>
        </p:nvSpPr>
        <p:spPr>
          <a:xfrm>
            <a:off x="6246480" y="3551313"/>
            <a:ext cx="2420512" cy="885114"/>
          </a:xfrm>
          <a:prstGeom prst="rect">
            <a:avLst/>
          </a:prstGeom>
          <a:noFill/>
        </p:spPr>
        <p:txBody>
          <a:bodyPr wrap="square" lIns="0" rIns="0" rtlCol="0" anchor="ctr">
            <a:spAutoFit/>
          </a:bodyPr>
          <a:lstStyle/>
          <a:p>
            <a:pPr algn="just">
              <a:lnSpc>
                <a:spcPct val="80000"/>
              </a:lnSpc>
            </a:pPr>
            <a:r>
              <a:rPr lang="en-US" sz="1600" dirty="0">
                <a:solidFill>
                  <a:schemeClr val="bg1"/>
                </a:solidFill>
              </a:rPr>
              <a:t>Get access to a wide number of qualified consumers relevant to your business across the country</a:t>
            </a:r>
            <a:r>
              <a:rPr lang="id-ID" sz="1600" dirty="0">
                <a:solidFill>
                  <a:schemeClr val="bg1"/>
                </a:solidFill>
              </a:rPr>
              <a:t>.</a:t>
            </a:r>
          </a:p>
        </p:txBody>
      </p:sp>
      <p:sp>
        <p:nvSpPr>
          <p:cNvPr id="188" name="Oval 5">
            <a:extLst>
              <a:ext uri="{FF2B5EF4-FFF2-40B4-BE49-F238E27FC236}">
                <a16:creationId xmlns:a16="http://schemas.microsoft.com/office/drawing/2014/main" id="{7155C164-6E03-4D45-B203-2B66EDDD1177}"/>
              </a:ext>
            </a:extLst>
          </p:cNvPr>
          <p:cNvSpPr>
            <a:spLocks noChangeArrowheads="1"/>
          </p:cNvSpPr>
          <p:nvPr/>
        </p:nvSpPr>
        <p:spPr bwMode="auto">
          <a:xfrm>
            <a:off x="10127935" y="2771001"/>
            <a:ext cx="600558" cy="603250"/>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190" name="TextBox 189">
            <a:extLst>
              <a:ext uri="{FF2B5EF4-FFF2-40B4-BE49-F238E27FC236}">
                <a16:creationId xmlns:a16="http://schemas.microsoft.com/office/drawing/2014/main" id="{A20E8F2B-13BB-4FA5-A3D0-D528CCA5BFBD}"/>
              </a:ext>
            </a:extLst>
          </p:cNvPr>
          <p:cNvSpPr txBox="1"/>
          <p:nvPr/>
        </p:nvSpPr>
        <p:spPr>
          <a:xfrm>
            <a:off x="9087728" y="3643376"/>
            <a:ext cx="2856724" cy="1282402"/>
          </a:xfrm>
          <a:prstGeom prst="rect">
            <a:avLst/>
          </a:prstGeom>
          <a:noFill/>
        </p:spPr>
        <p:txBody>
          <a:bodyPr wrap="square" lIns="0" rIns="0" rtlCol="0" anchor="ctr">
            <a:spAutoFit/>
          </a:bodyPr>
          <a:lstStyle/>
          <a:p>
            <a:pPr algn="just">
              <a:lnSpc>
                <a:spcPct val="80000"/>
              </a:lnSpc>
            </a:pPr>
            <a:r>
              <a:rPr lang="en-US" sz="1600" dirty="0">
                <a:solidFill>
                  <a:schemeClr val="bg1"/>
                </a:solidFill>
              </a:rPr>
              <a:t>Experience and expertise of 20+ years, Innovative research methods: Get the best of both Mentorship and Guidance at every step of your journey, at affordable and flexible rates.</a:t>
            </a:r>
          </a:p>
        </p:txBody>
      </p:sp>
      <p:grpSp>
        <p:nvGrpSpPr>
          <p:cNvPr id="200" name="Group 199">
            <a:extLst>
              <a:ext uri="{FF2B5EF4-FFF2-40B4-BE49-F238E27FC236}">
                <a16:creationId xmlns:a16="http://schemas.microsoft.com/office/drawing/2014/main" id="{CE417C87-4E31-4506-9FFB-DCDE34113A3B}"/>
              </a:ext>
            </a:extLst>
          </p:cNvPr>
          <p:cNvGrpSpPr>
            <a:grpSpLocks noChangeAspect="1"/>
          </p:cNvGrpSpPr>
          <p:nvPr/>
        </p:nvGrpSpPr>
        <p:grpSpPr>
          <a:xfrm>
            <a:off x="7212713" y="2948426"/>
            <a:ext cx="244023" cy="248400"/>
            <a:chOff x="8447088" y="4332288"/>
            <a:chExt cx="354012" cy="360363"/>
          </a:xfrm>
        </p:grpSpPr>
        <p:sp>
          <p:nvSpPr>
            <p:cNvPr id="201" name="Oval 103">
              <a:extLst>
                <a:ext uri="{FF2B5EF4-FFF2-40B4-BE49-F238E27FC236}">
                  <a16:creationId xmlns:a16="http://schemas.microsoft.com/office/drawing/2014/main" id="{46E94610-6DA6-4D5A-A455-4C17A5FE0714}"/>
                </a:ext>
              </a:extLst>
            </p:cNvPr>
            <p:cNvSpPr>
              <a:spLocks noChangeArrowheads="1"/>
            </p:cNvSpPr>
            <p:nvPr/>
          </p:nvSpPr>
          <p:spPr bwMode="auto">
            <a:xfrm>
              <a:off x="8477250" y="4332288"/>
              <a:ext cx="120650" cy="1206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202" name="Freeform 104">
              <a:extLst>
                <a:ext uri="{FF2B5EF4-FFF2-40B4-BE49-F238E27FC236}">
                  <a16:creationId xmlns:a16="http://schemas.microsoft.com/office/drawing/2014/main" id="{4BC98ECD-46B8-40B5-818A-B59CC099AC12}"/>
                </a:ext>
              </a:extLst>
            </p:cNvPr>
            <p:cNvSpPr>
              <a:spLocks/>
            </p:cNvSpPr>
            <p:nvPr/>
          </p:nvSpPr>
          <p:spPr bwMode="auto">
            <a:xfrm>
              <a:off x="8447088" y="4467226"/>
              <a:ext cx="180975" cy="225425"/>
            </a:xfrm>
            <a:custGeom>
              <a:avLst/>
              <a:gdLst>
                <a:gd name="T0" fmla="*/ 28 w 48"/>
                <a:gd name="T1" fmla="*/ 0 h 60"/>
                <a:gd name="T2" fmla="*/ 30 w 48"/>
                <a:gd name="T3" fmla="*/ 27 h 60"/>
                <a:gd name="T4" fmla="*/ 24 w 48"/>
                <a:gd name="T5" fmla="*/ 33 h 60"/>
                <a:gd name="T6" fmla="*/ 18 w 48"/>
                <a:gd name="T7" fmla="*/ 27 h 60"/>
                <a:gd name="T8" fmla="*/ 20 w 48"/>
                <a:gd name="T9" fmla="*/ 0 h 60"/>
                <a:gd name="T10" fmla="*/ 0 w 48"/>
                <a:gd name="T11" fmla="*/ 0 h 60"/>
                <a:gd name="T12" fmla="*/ 0 w 48"/>
                <a:gd name="T13" fmla="*/ 2 h 60"/>
                <a:gd name="T14" fmla="*/ 14 w 48"/>
                <a:gd name="T15" fmla="*/ 33 h 60"/>
                <a:gd name="T16" fmla="*/ 14 w 48"/>
                <a:gd name="T17" fmla="*/ 60 h 60"/>
                <a:gd name="T18" fmla="*/ 34 w 48"/>
                <a:gd name="T19" fmla="*/ 60 h 60"/>
                <a:gd name="T20" fmla="*/ 34 w 48"/>
                <a:gd name="T21" fmla="*/ 33 h 60"/>
                <a:gd name="T22" fmla="*/ 48 w 48"/>
                <a:gd name="T23" fmla="*/ 2 h 60"/>
                <a:gd name="T24" fmla="*/ 48 w 48"/>
                <a:gd name="T25" fmla="*/ 0 h 60"/>
                <a:gd name="T26" fmla="*/ 28 w 48"/>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203" name="Freeform 105">
              <a:extLst>
                <a:ext uri="{FF2B5EF4-FFF2-40B4-BE49-F238E27FC236}">
                  <a16:creationId xmlns:a16="http://schemas.microsoft.com/office/drawing/2014/main" id="{84675B38-8027-4506-A5D7-260E2E0F204D}"/>
                </a:ext>
              </a:extLst>
            </p:cNvPr>
            <p:cNvSpPr>
              <a:spLocks noEditPoints="1"/>
            </p:cNvSpPr>
            <p:nvPr/>
          </p:nvSpPr>
          <p:spPr bwMode="auto">
            <a:xfrm>
              <a:off x="8620125" y="4511676"/>
              <a:ext cx="180975" cy="180975"/>
            </a:xfrm>
            <a:custGeom>
              <a:avLst/>
              <a:gdLst>
                <a:gd name="T0" fmla="*/ 47 w 48"/>
                <a:gd name="T1" fmla="*/ 28 h 48"/>
                <a:gd name="T2" fmla="*/ 44 w 48"/>
                <a:gd name="T3" fmla="*/ 26 h 48"/>
                <a:gd name="T4" fmla="*/ 44 w 48"/>
                <a:gd name="T5" fmla="*/ 24 h 48"/>
                <a:gd name="T6" fmla="*/ 44 w 48"/>
                <a:gd name="T7" fmla="*/ 22 h 48"/>
                <a:gd name="T8" fmla="*/ 47 w 48"/>
                <a:gd name="T9" fmla="*/ 20 h 48"/>
                <a:gd name="T10" fmla="*/ 48 w 48"/>
                <a:gd name="T11" fmla="*/ 17 h 48"/>
                <a:gd name="T12" fmla="*/ 42 w 48"/>
                <a:gd name="T13" fmla="*/ 7 h 48"/>
                <a:gd name="T14" fmla="*/ 41 w 48"/>
                <a:gd name="T15" fmla="*/ 6 h 48"/>
                <a:gd name="T16" fmla="*/ 39 w 48"/>
                <a:gd name="T17" fmla="*/ 6 h 48"/>
                <a:gd name="T18" fmla="*/ 36 w 48"/>
                <a:gd name="T19" fmla="*/ 8 h 48"/>
                <a:gd name="T20" fmla="*/ 32 w 48"/>
                <a:gd name="T21" fmla="*/ 6 h 48"/>
                <a:gd name="T22" fmla="*/ 32 w 48"/>
                <a:gd name="T23" fmla="*/ 2 h 48"/>
                <a:gd name="T24" fmla="*/ 30 w 48"/>
                <a:gd name="T25" fmla="*/ 0 h 48"/>
                <a:gd name="T26" fmla="*/ 18 w 48"/>
                <a:gd name="T27" fmla="*/ 0 h 48"/>
                <a:gd name="T28" fmla="*/ 16 w 48"/>
                <a:gd name="T29" fmla="*/ 2 h 48"/>
                <a:gd name="T30" fmla="*/ 16 w 48"/>
                <a:gd name="T31" fmla="*/ 6 h 48"/>
                <a:gd name="T32" fmla="*/ 12 w 48"/>
                <a:gd name="T33" fmla="*/ 8 h 48"/>
                <a:gd name="T34" fmla="*/ 9 w 48"/>
                <a:gd name="T35" fmla="*/ 6 h 48"/>
                <a:gd name="T36" fmla="*/ 6 w 48"/>
                <a:gd name="T37" fmla="*/ 7 h 48"/>
                <a:gd name="T38" fmla="*/ 0 w 48"/>
                <a:gd name="T39" fmla="*/ 17 h 48"/>
                <a:gd name="T40" fmla="*/ 0 w 48"/>
                <a:gd name="T41" fmla="*/ 19 h 48"/>
                <a:gd name="T42" fmla="*/ 1 w 48"/>
                <a:gd name="T43" fmla="*/ 20 h 48"/>
                <a:gd name="T44" fmla="*/ 4 w 48"/>
                <a:gd name="T45" fmla="*/ 22 h 48"/>
                <a:gd name="T46" fmla="*/ 4 w 48"/>
                <a:gd name="T47" fmla="*/ 24 h 48"/>
                <a:gd name="T48" fmla="*/ 4 w 48"/>
                <a:gd name="T49" fmla="*/ 26 h 48"/>
                <a:gd name="T50" fmla="*/ 1 w 48"/>
                <a:gd name="T51" fmla="*/ 28 h 48"/>
                <a:gd name="T52" fmla="*/ 0 w 48"/>
                <a:gd name="T53" fmla="*/ 29 h 48"/>
                <a:gd name="T54" fmla="*/ 0 w 48"/>
                <a:gd name="T55" fmla="*/ 31 h 48"/>
                <a:gd name="T56" fmla="*/ 6 w 48"/>
                <a:gd name="T57" fmla="*/ 41 h 48"/>
                <a:gd name="T58" fmla="*/ 9 w 48"/>
                <a:gd name="T59" fmla="*/ 42 h 48"/>
                <a:gd name="T60" fmla="*/ 12 w 48"/>
                <a:gd name="T61" fmla="*/ 40 h 48"/>
                <a:gd name="T62" fmla="*/ 16 w 48"/>
                <a:gd name="T63" fmla="*/ 42 h 48"/>
                <a:gd name="T64" fmla="*/ 16 w 48"/>
                <a:gd name="T65" fmla="*/ 46 h 48"/>
                <a:gd name="T66" fmla="*/ 18 w 48"/>
                <a:gd name="T67" fmla="*/ 48 h 48"/>
                <a:gd name="T68" fmla="*/ 30 w 48"/>
                <a:gd name="T69" fmla="*/ 48 h 48"/>
                <a:gd name="T70" fmla="*/ 32 w 48"/>
                <a:gd name="T71" fmla="*/ 46 h 48"/>
                <a:gd name="T72" fmla="*/ 32 w 48"/>
                <a:gd name="T73" fmla="*/ 42 h 48"/>
                <a:gd name="T74" fmla="*/ 36 w 48"/>
                <a:gd name="T75" fmla="*/ 40 h 48"/>
                <a:gd name="T76" fmla="*/ 39 w 48"/>
                <a:gd name="T77" fmla="*/ 42 h 48"/>
                <a:gd name="T78" fmla="*/ 41 w 48"/>
                <a:gd name="T79" fmla="*/ 42 h 48"/>
                <a:gd name="T80" fmla="*/ 42 w 48"/>
                <a:gd name="T81" fmla="*/ 41 h 48"/>
                <a:gd name="T82" fmla="*/ 48 w 48"/>
                <a:gd name="T83" fmla="*/ 31 h 48"/>
                <a:gd name="T84" fmla="*/ 47 w 48"/>
                <a:gd name="T85" fmla="*/ 28 h 48"/>
                <a:gd name="T86" fmla="*/ 24 w 48"/>
                <a:gd name="T87" fmla="*/ 32 h 48"/>
                <a:gd name="T88" fmla="*/ 16 w 48"/>
                <a:gd name="T89" fmla="*/ 24 h 48"/>
                <a:gd name="T90" fmla="*/ 24 w 48"/>
                <a:gd name="T91" fmla="*/ 16 h 48"/>
                <a:gd name="T92" fmla="*/ 32 w 48"/>
                <a:gd name="T93" fmla="*/ 24 h 48"/>
                <a:gd name="T94" fmla="*/ 24 w 48"/>
                <a:gd name="T9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7" y="28"/>
                  </a:moveTo>
                  <a:cubicBezTo>
                    <a:pt x="44" y="26"/>
                    <a:pt x="44" y="26"/>
                    <a:pt x="44" y="26"/>
                  </a:cubicBezTo>
                  <a:cubicBezTo>
                    <a:pt x="44" y="25"/>
                    <a:pt x="44" y="25"/>
                    <a:pt x="44" y="24"/>
                  </a:cubicBezTo>
                  <a:cubicBezTo>
                    <a:pt x="44" y="23"/>
                    <a:pt x="44" y="23"/>
                    <a:pt x="44" y="22"/>
                  </a:cubicBezTo>
                  <a:cubicBezTo>
                    <a:pt x="47" y="20"/>
                    <a:pt x="47" y="20"/>
                    <a:pt x="47" y="20"/>
                  </a:cubicBezTo>
                  <a:cubicBezTo>
                    <a:pt x="48" y="19"/>
                    <a:pt x="48" y="18"/>
                    <a:pt x="48" y="17"/>
                  </a:cubicBezTo>
                  <a:cubicBezTo>
                    <a:pt x="42" y="7"/>
                    <a:pt x="42" y="7"/>
                    <a:pt x="42" y="7"/>
                  </a:cubicBezTo>
                  <a:cubicBezTo>
                    <a:pt x="42" y="6"/>
                    <a:pt x="41" y="6"/>
                    <a:pt x="41" y="6"/>
                  </a:cubicBezTo>
                  <a:cubicBezTo>
                    <a:pt x="40" y="6"/>
                    <a:pt x="40" y="6"/>
                    <a:pt x="39" y="6"/>
                  </a:cubicBezTo>
                  <a:cubicBezTo>
                    <a:pt x="36" y="8"/>
                    <a:pt x="36" y="8"/>
                    <a:pt x="36" y="8"/>
                  </a:cubicBezTo>
                  <a:cubicBezTo>
                    <a:pt x="35" y="7"/>
                    <a:pt x="33" y="6"/>
                    <a:pt x="32" y="6"/>
                  </a:cubicBezTo>
                  <a:cubicBezTo>
                    <a:pt x="32" y="2"/>
                    <a:pt x="32" y="2"/>
                    <a:pt x="32" y="2"/>
                  </a:cubicBezTo>
                  <a:cubicBezTo>
                    <a:pt x="32" y="1"/>
                    <a:pt x="31" y="0"/>
                    <a:pt x="30" y="0"/>
                  </a:cubicBezTo>
                  <a:cubicBezTo>
                    <a:pt x="18" y="0"/>
                    <a:pt x="18" y="0"/>
                    <a:pt x="18" y="0"/>
                  </a:cubicBezTo>
                  <a:cubicBezTo>
                    <a:pt x="17" y="0"/>
                    <a:pt x="16" y="1"/>
                    <a:pt x="16" y="2"/>
                  </a:cubicBezTo>
                  <a:cubicBezTo>
                    <a:pt x="16" y="6"/>
                    <a:pt x="16" y="6"/>
                    <a:pt x="16" y="6"/>
                  </a:cubicBezTo>
                  <a:cubicBezTo>
                    <a:pt x="15" y="6"/>
                    <a:pt x="13" y="7"/>
                    <a:pt x="12" y="8"/>
                  </a:cubicBezTo>
                  <a:cubicBezTo>
                    <a:pt x="9" y="6"/>
                    <a:pt x="9" y="6"/>
                    <a:pt x="9" y="6"/>
                  </a:cubicBezTo>
                  <a:cubicBezTo>
                    <a:pt x="8" y="6"/>
                    <a:pt x="7" y="6"/>
                    <a:pt x="6" y="7"/>
                  </a:cubicBezTo>
                  <a:cubicBezTo>
                    <a:pt x="0" y="17"/>
                    <a:pt x="0" y="17"/>
                    <a:pt x="0" y="17"/>
                  </a:cubicBezTo>
                  <a:cubicBezTo>
                    <a:pt x="0" y="18"/>
                    <a:pt x="0" y="18"/>
                    <a:pt x="0" y="19"/>
                  </a:cubicBezTo>
                  <a:cubicBezTo>
                    <a:pt x="0" y="19"/>
                    <a:pt x="0" y="20"/>
                    <a:pt x="1" y="20"/>
                  </a:cubicBezTo>
                  <a:cubicBezTo>
                    <a:pt x="4" y="22"/>
                    <a:pt x="4" y="22"/>
                    <a:pt x="4" y="22"/>
                  </a:cubicBezTo>
                  <a:cubicBezTo>
                    <a:pt x="4" y="23"/>
                    <a:pt x="4" y="23"/>
                    <a:pt x="4" y="24"/>
                  </a:cubicBezTo>
                  <a:cubicBezTo>
                    <a:pt x="4" y="25"/>
                    <a:pt x="4" y="25"/>
                    <a:pt x="4" y="26"/>
                  </a:cubicBezTo>
                  <a:cubicBezTo>
                    <a:pt x="1" y="28"/>
                    <a:pt x="1" y="28"/>
                    <a:pt x="1" y="28"/>
                  </a:cubicBezTo>
                  <a:cubicBezTo>
                    <a:pt x="0" y="28"/>
                    <a:pt x="0" y="29"/>
                    <a:pt x="0" y="29"/>
                  </a:cubicBezTo>
                  <a:cubicBezTo>
                    <a:pt x="0" y="30"/>
                    <a:pt x="0" y="30"/>
                    <a:pt x="0" y="31"/>
                  </a:cubicBezTo>
                  <a:cubicBezTo>
                    <a:pt x="6" y="41"/>
                    <a:pt x="6" y="41"/>
                    <a:pt x="6" y="41"/>
                  </a:cubicBezTo>
                  <a:cubicBezTo>
                    <a:pt x="7" y="42"/>
                    <a:pt x="8" y="42"/>
                    <a:pt x="9" y="42"/>
                  </a:cubicBezTo>
                  <a:cubicBezTo>
                    <a:pt x="12" y="40"/>
                    <a:pt x="12" y="40"/>
                    <a:pt x="12" y="40"/>
                  </a:cubicBezTo>
                  <a:cubicBezTo>
                    <a:pt x="13" y="41"/>
                    <a:pt x="15" y="42"/>
                    <a:pt x="16" y="42"/>
                  </a:cubicBezTo>
                  <a:cubicBezTo>
                    <a:pt x="16" y="46"/>
                    <a:pt x="16" y="46"/>
                    <a:pt x="16" y="46"/>
                  </a:cubicBezTo>
                  <a:cubicBezTo>
                    <a:pt x="16" y="47"/>
                    <a:pt x="17" y="48"/>
                    <a:pt x="18" y="48"/>
                  </a:cubicBezTo>
                  <a:cubicBezTo>
                    <a:pt x="30" y="48"/>
                    <a:pt x="30" y="48"/>
                    <a:pt x="30" y="48"/>
                  </a:cubicBezTo>
                  <a:cubicBezTo>
                    <a:pt x="31" y="48"/>
                    <a:pt x="32" y="47"/>
                    <a:pt x="32" y="46"/>
                  </a:cubicBezTo>
                  <a:cubicBezTo>
                    <a:pt x="32" y="42"/>
                    <a:pt x="32" y="42"/>
                    <a:pt x="32" y="42"/>
                  </a:cubicBezTo>
                  <a:cubicBezTo>
                    <a:pt x="33" y="42"/>
                    <a:pt x="35" y="41"/>
                    <a:pt x="36" y="40"/>
                  </a:cubicBezTo>
                  <a:cubicBezTo>
                    <a:pt x="39" y="42"/>
                    <a:pt x="39" y="42"/>
                    <a:pt x="39" y="42"/>
                  </a:cubicBezTo>
                  <a:cubicBezTo>
                    <a:pt x="40" y="42"/>
                    <a:pt x="40" y="42"/>
                    <a:pt x="41" y="42"/>
                  </a:cubicBezTo>
                  <a:cubicBezTo>
                    <a:pt x="41" y="42"/>
                    <a:pt x="42" y="42"/>
                    <a:pt x="42" y="41"/>
                  </a:cubicBezTo>
                  <a:cubicBezTo>
                    <a:pt x="48" y="31"/>
                    <a:pt x="48" y="31"/>
                    <a:pt x="48" y="31"/>
                  </a:cubicBezTo>
                  <a:cubicBezTo>
                    <a:pt x="48" y="30"/>
                    <a:pt x="48" y="29"/>
                    <a:pt x="47" y="28"/>
                  </a:cubicBezTo>
                  <a:close/>
                  <a:moveTo>
                    <a:pt x="24" y="32"/>
                  </a:moveTo>
                  <a:cubicBezTo>
                    <a:pt x="20" y="32"/>
                    <a:pt x="16" y="28"/>
                    <a:pt x="16" y="24"/>
                  </a:cubicBezTo>
                  <a:cubicBezTo>
                    <a:pt x="16" y="20"/>
                    <a:pt x="20" y="16"/>
                    <a:pt x="24" y="16"/>
                  </a:cubicBezTo>
                  <a:cubicBezTo>
                    <a:pt x="28" y="16"/>
                    <a:pt x="32" y="20"/>
                    <a:pt x="32" y="24"/>
                  </a:cubicBezTo>
                  <a:cubicBezTo>
                    <a:pt x="32" y="28"/>
                    <a:pt x="28" y="32"/>
                    <a:pt x="24" y="3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grpSp>
        <p:nvGrpSpPr>
          <p:cNvPr id="7" name="Group 6"/>
          <p:cNvGrpSpPr/>
          <p:nvPr/>
        </p:nvGrpSpPr>
        <p:grpSpPr>
          <a:xfrm>
            <a:off x="4392563" y="2789575"/>
            <a:ext cx="600558" cy="603250"/>
            <a:chOff x="4392563" y="2789575"/>
            <a:chExt cx="600558" cy="603250"/>
          </a:xfrm>
        </p:grpSpPr>
        <p:sp>
          <p:nvSpPr>
            <p:cNvPr id="169" name="Oval 5">
              <a:extLst>
                <a:ext uri="{FF2B5EF4-FFF2-40B4-BE49-F238E27FC236}">
                  <a16:creationId xmlns:a16="http://schemas.microsoft.com/office/drawing/2014/main" id="{30A05162-7283-4318-9E16-7B53C4FB4EC7}"/>
                </a:ext>
              </a:extLst>
            </p:cNvPr>
            <p:cNvSpPr>
              <a:spLocks noChangeArrowheads="1"/>
            </p:cNvSpPr>
            <p:nvPr/>
          </p:nvSpPr>
          <p:spPr bwMode="auto">
            <a:xfrm>
              <a:off x="4392563" y="2789575"/>
              <a:ext cx="600558" cy="603250"/>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204" name="Group 203">
              <a:extLst>
                <a:ext uri="{FF2B5EF4-FFF2-40B4-BE49-F238E27FC236}">
                  <a16:creationId xmlns:a16="http://schemas.microsoft.com/office/drawing/2014/main" id="{C2172F44-6E5B-48FE-ACBF-D760DF56BAFD}"/>
                </a:ext>
              </a:extLst>
            </p:cNvPr>
            <p:cNvGrpSpPr>
              <a:grpSpLocks noChangeAspect="1"/>
            </p:cNvGrpSpPr>
            <p:nvPr/>
          </p:nvGrpSpPr>
          <p:grpSpPr>
            <a:xfrm>
              <a:off x="4588887" y="2948429"/>
              <a:ext cx="242940" cy="248401"/>
              <a:chOff x="7726345" y="3609975"/>
              <a:chExt cx="352440" cy="360363"/>
            </a:xfrm>
          </p:grpSpPr>
          <p:sp>
            <p:nvSpPr>
              <p:cNvPr id="205" name="Oval 100">
                <a:extLst>
                  <a:ext uri="{FF2B5EF4-FFF2-40B4-BE49-F238E27FC236}">
                    <a16:creationId xmlns:a16="http://schemas.microsoft.com/office/drawing/2014/main" id="{E61EB473-3499-40BD-B81D-7FD9173DD29A}"/>
                  </a:ext>
                </a:extLst>
              </p:cNvPr>
              <p:cNvSpPr>
                <a:spLocks noChangeArrowheads="1"/>
              </p:cNvSpPr>
              <p:nvPr/>
            </p:nvSpPr>
            <p:spPr bwMode="auto">
              <a:xfrm>
                <a:off x="7756526" y="3609975"/>
                <a:ext cx="120650" cy="1206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206" name="Freeform 101">
                <a:extLst>
                  <a:ext uri="{FF2B5EF4-FFF2-40B4-BE49-F238E27FC236}">
                    <a16:creationId xmlns:a16="http://schemas.microsoft.com/office/drawing/2014/main" id="{5B57D9C1-82ED-48A8-ACB7-81673310B029}"/>
                  </a:ext>
                </a:extLst>
              </p:cNvPr>
              <p:cNvSpPr>
                <a:spLocks/>
              </p:cNvSpPr>
              <p:nvPr/>
            </p:nvSpPr>
            <p:spPr bwMode="auto">
              <a:xfrm>
                <a:off x="7726345" y="3744913"/>
                <a:ext cx="180974" cy="225425"/>
              </a:xfrm>
              <a:custGeom>
                <a:avLst/>
                <a:gdLst>
                  <a:gd name="T0" fmla="*/ 28 w 48"/>
                  <a:gd name="T1" fmla="*/ 0 h 60"/>
                  <a:gd name="T2" fmla="*/ 30 w 48"/>
                  <a:gd name="T3" fmla="*/ 27 h 60"/>
                  <a:gd name="T4" fmla="*/ 24 w 48"/>
                  <a:gd name="T5" fmla="*/ 33 h 60"/>
                  <a:gd name="T6" fmla="*/ 18 w 48"/>
                  <a:gd name="T7" fmla="*/ 27 h 60"/>
                  <a:gd name="T8" fmla="*/ 20 w 48"/>
                  <a:gd name="T9" fmla="*/ 0 h 60"/>
                  <a:gd name="T10" fmla="*/ 0 w 48"/>
                  <a:gd name="T11" fmla="*/ 0 h 60"/>
                  <a:gd name="T12" fmla="*/ 0 w 48"/>
                  <a:gd name="T13" fmla="*/ 2 h 60"/>
                  <a:gd name="T14" fmla="*/ 14 w 48"/>
                  <a:gd name="T15" fmla="*/ 33 h 60"/>
                  <a:gd name="T16" fmla="*/ 14 w 48"/>
                  <a:gd name="T17" fmla="*/ 60 h 60"/>
                  <a:gd name="T18" fmla="*/ 34 w 48"/>
                  <a:gd name="T19" fmla="*/ 60 h 60"/>
                  <a:gd name="T20" fmla="*/ 34 w 48"/>
                  <a:gd name="T21" fmla="*/ 33 h 60"/>
                  <a:gd name="T22" fmla="*/ 48 w 48"/>
                  <a:gd name="T23" fmla="*/ 2 h 60"/>
                  <a:gd name="T24" fmla="*/ 48 w 48"/>
                  <a:gd name="T25" fmla="*/ 0 h 60"/>
                  <a:gd name="T26" fmla="*/ 28 w 48"/>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207" name="Freeform 102">
                <a:extLst>
                  <a:ext uri="{FF2B5EF4-FFF2-40B4-BE49-F238E27FC236}">
                    <a16:creationId xmlns:a16="http://schemas.microsoft.com/office/drawing/2014/main" id="{3556C0D1-B019-4975-A1E6-F711566418D4}"/>
                  </a:ext>
                </a:extLst>
              </p:cNvPr>
              <p:cNvSpPr>
                <a:spLocks noEditPoints="1"/>
              </p:cNvSpPr>
              <p:nvPr/>
            </p:nvSpPr>
            <p:spPr bwMode="auto">
              <a:xfrm>
                <a:off x="7861297" y="3624263"/>
                <a:ext cx="217488" cy="225425"/>
              </a:xfrm>
              <a:custGeom>
                <a:avLst/>
                <a:gdLst>
                  <a:gd name="T0" fmla="*/ 4 w 58"/>
                  <a:gd name="T1" fmla="*/ 0 h 60"/>
                  <a:gd name="T2" fmla="*/ 8 w 58"/>
                  <a:gd name="T3" fmla="*/ 12 h 60"/>
                  <a:gd name="T4" fmla="*/ 0 w 58"/>
                  <a:gd name="T5" fmla="*/ 28 h 60"/>
                  <a:gd name="T6" fmla="*/ 16 w 58"/>
                  <a:gd name="T7" fmla="*/ 28 h 60"/>
                  <a:gd name="T8" fmla="*/ 16 w 58"/>
                  <a:gd name="T9" fmla="*/ 34 h 60"/>
                  <a:gd name="T10" fmla="*/ 9 w 58"/>
                  <a:gd name="T11" fmla="*/ 60 h 60"/>
                  <a:gd name="T12" fmla="*/ 58 w 58"/>
                  <a:gd name="T13" fmla="*/ 60 h 60"/>
                  <a:gd name="T14" fmla="*/ 58 w 58"/>
                  <a:gd name="T15" fmla="*/ 0 h 60"/>
                  <a:gd name="T16" fmla="*/ 4 w 58"/>
                  <a:gd name="T17" fmla="*/ 0 h 60"/>
                  <a:gd name="T18" fmla="*/ 51 w 58"/>
                  <a:gd name="T19" fmla="*/ 13 h 60"/>
                  <a:gd name="T20" fmla="*/ 45 w 58"/>
                  <a:gd name="T21" fmla="*/ 31 h 60"/>
                  <a:gd name="T22" fmla="*/ 44 w 58"/>
                  <a:gd name="T23" fmla="*/ 32 h 60"/>
                  <a:gd name="T24" fmla="*/ 43 w 58"/>
                  <a:gd name="T25" fmla="*/ 32 h 60"/>
                  <a:gd name="T26" fmla="*/ 32 w 58"/>
                  <a:gd name="T27" fmla="*/ 26 h 60"/>
                  <a:gd name="T28" fmla="*/ 26 w 58"/>
                  <a:gd name="T29" fmla="*/ 44 h 60"/>
                  <a:gd name="T30" fmla="*/ 24 w 58"/>
                  <a:gd name="T31" fmla="*/ 46 h 60"/>
                  <a:gd name="T32" fmla="*/ 23 w 58"/>
                  <a:gd name="T33" fmla="*/ 46 h 60"/>
                  <a:gd name="T34" fmla="*/ 22 w 58"/>
                  <a:gd name="T35" fmla="*/ 43 h 60"/>
                  <a:gd name="T36" fmla="*/ 29 w 58"/>
                  <a:gd name="T37" fmla="*/ 23 h 60"/>
                  <a:gd name="T38" fmla="*/ 31 w 58"/>
                  <a:gd name="T39" fmla="*/ 22 h 60"/>
                  <a:gd name="T40" fmla="*/ 32 w 58"/>
                  <a:gd name="T41" fmla="*/ 22 h 60"/>
                  <a:gd name="T42" fmla="*/ 42 w 58"/>
                  <a:gd name="T43" fmla="*/ 27 h 60"/>
                  <a:gd name="T44" fmla="*/ 48 w 58"/>
                  <a:gd name="T45" fmla="*/ 11 h 60"/>
                  <a:gd name="T46" fmla="*/ 50 w 58"/>
                  <a:gd name="T47" fmla="*/ 10 h 60"/>
                  <a:gd name="T48" fmla="*/ 51 w 58"/>
                  <a:gd name="T49" fmla="*/ 1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60">
                    <a:moveTo>
                      <a:pt x="4" y="0"/>
                    </a:moveTo>
                    <a:cubicBezTo>
                      <a:pt x="7" y="3"/>
                      <a:pt x="8" y="7"/>
                      <a:pt x="8" y="12"/>
                    </a:cubicBezTo>
                    <a:cubicBezTo>
                      <a:pt x="8" y="19"/>
                      <a:pt x="5" y="24"/>
                      <a:pt x="0" y="28"/>
                    </a:cubicBezTo>
                    <a:cubicBezTo>
                      <a:pt x="16" y="28"/>
                      <a:pt x="16" y="28"/>
                      <a:pt x="16" y="28"/>
                    </a:cubicBezTo>
                    <a:cubicBezTo>
                      <a:pt x="16" y="34"/>
                      <a:pt x="16" y="34"/>
                      <a:pt x="16" y="34"/>
                    </a:cubicBezTo>
                    <a:cubicBezTo>
                      <a:pt x="16" y="44"/>
                      <a:pt x="14" y="53"/>
                      <a:pt x="9" y="60"/>
                    </a:cubicBezTo>
                    <a:cubicBezTo>
                      <a:pt x="58" y="60"/>
                      <a:pt x="58" y="60"/>
                      <a:pt x="58" y="60"/>
                    </a:cubicBezTo>
                    <a:cubicBezTo>
                      <a:pt x="58" y="0"/>
                      <a:pt x="58" y="0"/>
                      <a:pt x="58" y="0"/>
                    </a:cubicBezTo>
                    <a:lnTo>
                      <a:pt x="4" y="0"/>
                    </a:lnTo>
                    <a:close/>
                    <a:moveTo>
                      <a:pt x="51" y="13"/>
                    </a:moveTo>
                    <a:cubicBezTo>
                      <a:pt x="45" y="31"/>
                      <a:pt x="45" y="31"/>
                      <a:pt x="45" y="31"/>
                    </a:cubicBezTo>
                    <a:cubicBezTo>
                      <a:pt x="45" y="31"/>
                      <a:pt x="45" y="32"/>
                      <a:pt x="44" y="32"/>
                    </a:cubicBezTo>
                    <a:cubicBezTo>
                      <a:pt x="44" y="32"/>
                      <a:pt x="43" y="32"/>
                      <a:pt x="43" y="32"/>
                    </a:cubicBezTo>
                    <a:cubicBezTo>
                      <a:pt x="32" y="26"/>
                      <a:pt x="32" y="26"/>
                      <a:pt x="32" y="26"/>
                    </a:cubicBezTo>
                    <a:cubicBezTo>
                      <a:pt x="26" y="44"/>
                      <a:pt x="26" y="44"/>
                      <a:pt x="26" y="44"/>
                    </a:cubicBezTo>
                    <a:cubicBezTo>
                      <a:pt x="25" y="45"/>
                      <a:pt x="25" y="46"/>
                      <a:pt x="24" y="46"/>
                    </a:cubicBezTo>
                    <a:cubicBezTo>
                      <a:pt x="24" y="46"/>
                      <a:pt x="23" y="46"/>
                      <a:pt x="23" y="46"/>
                    </a:cubicBezTo>
                    <a:cubicBezTo>
                      <a:pt x="22" y="45"/>
                      <a:pt x="21" y="44"/>
                      <a:pt x="22" y="43"/>
                    </a:cubicBezTo>
                    <a:cubicBezTo>
                      <a:pt x="29" y="23"/>
                      <a:pt x="29" y="23"/>
                      <a:pt x="29" y="23"/>
                    </a:cubicBezTo>
                    <a:cubicBezTo>
                      <a:pt x="30" y="22"/>
                      <a:pt x="30" y="22"/>
                      <a:pt x="31" y="22"/>
                    </a:cubicBezTo>
                    <a:cubicBezTo>
                      <a:pt x="31" y="22"/>
                      <a:pt x="32" y="22"/>
                      <a:pt x="32" y="22"/>
                    </a:cubicBezTo>
                    <a:cubicBezTo>
                      <a:pt x="42" y="27"/>
                      <a:pt x="42" y="27"/>
                      <a:pt x="42" y="27"/>
                    </a:cubicBezTo>
                    <a:cubicBezTo>
                      <a:pt x="48" y="11"/>
                      <a:pt x="48" y="11"/>
                      <a:pt x="48" y="11"/>
                    </a:cubicBezTo>
                    <a:cubicBezTo>
                      <a:pt x="48" y="10"/>
                      <a:pt x="49" y="10"/>
                      <a:pt x="50" y="10"/>
                    </a:cubicBezTo>
                    <a:cubicBezTo>
                      <a:pt x="51" y="10"/>
                      <a:pt x="52" y="12"/>
                      <a:pt x="51" y="1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grpSp>
      <p:grpSp>
        <p:nvGrpSpPr>
          <p:cNvPr id="209" name="Group 208">
            <a:extLst>
              <a:ext uri="{FF2B5EF4-FFF2-40B4-BE49-F238E27FC236}">
                <a16:creationId xmlns:a16="http://schemas.microsoft.com/office/drawing/2014/main" id="{F00A087D-1D59-4A18-8EE4-EBB83FD86DBD}"/>
              </a:ext>
            </a:extLst>
          </p:cNvPr>
          <p:cNvGrpSpPr>
            <a:grpSpLocks noChangeAspect="1"/>
          </p:cNvGrpSpPr>
          <p:nvPr/>
        </p:nvGrpSpPr>
        <p:grpSpPr>
          <a:xfrm>
            <a:off x="10306749" y="2963274"/>
            <a:ext cx="242929" cy="248400"/>
            <a:chOff x="2678113" y="5054601"/>
            <a:chExt cx="352425" cy="360362"/>
          </a:xfrm>
        </p:grpSpPr>
        <p:sp>
          <p:nvSpPr>
            <p:cNvPr id="210" name="Freeform 109">
              <a:extLst>
                <a:ext uri="{FF2B5EF4-FFF2-40B4-BE49-F238E27FC236}">
                  <a16:creationId xmlns:a16="http://schemas.microsoft.com/office/drawing/2014/main" id="{AD2B6DCB-9CE7-48E2-9775-2113CD6C4EA5}"/>
                </a:ext>
              </a:extLst>
            </p:cNvPr>
            <p:cNvSpPr>
              <a:spLocks/>
            </p:cNvSpPr>
            <p:nvPr/>
          </p:nvSpPr>
          <p:spPr bwMode="auto">
            <a:xfrm>
              <a:off x="2832100" y="5084763"/>
              <a:ext cx="168275" cy="165100"/>
            </a:xfrm>
            <a:custGeom>
              <a:avLst/>
              <a:gdLst>
                <a:gd name="T0" fmla="*/ 32 w 45"/>
                <a:gd name="T1" fmla="*/ 22 h 44"/>
                <a:gd name="T2" fmla="*/ 36 w 45"/>
                <a:gd name="T3" fmla="*/ 18 h 44"/>
                <a:gd name="T4" fmla="*/ 45 w 45"/>
                <a:gd name="T5" fmla="*/ 18 h 44"/>
                <a:gd name="T6" fmla="*/ 27 w 45"/>
                <a:gd name="T7" fmla="*/ 0 h 44"/>
                <a:gd name="T8" fmla="*/ 27 w 45"/>
                <a:gd name="T9" fmla="*/ 9 h 44"/>
                <a:gd name="T10" fmla="*/ 23 w 45"/>
                <a:gd name="T11" fmla="*/ 13 h 44"/>
                <a:gd name="T12" fmla="*/ 19 w 45"/>
                <a:gd name="T13" fmla="*/ 9 h 44"/>
                <a:gd name="T14" fmla="*/ 19 w 45"/>
                <a:gd name="T15" fmla="*/ 0 h 44"/>
                <a:gd name="T16" fmla="*/ 2 w 45"/>
                <a:gd name="T17" fmla="*/ 13 h 44"/>
                <a:gd name="T18" fmla="*/ 1 w 45"/>
                <a:gd name="T19" fmla="*/ 16 h 44"/>
                <a:gd name="T20" fmla="*/ 0 w 45"/>
                <a:gd name="T21" fmla="*/ 22 h 44"/>
                <a:gd name="T22" fmla="*/ 0 w 45"/>
                <a:gd name="T23" fmla="*/ 24 h 44"/>
                <a:gd name="T24" fmla="*/ 11 w 45"/>
                <a:gd name="T25" fmla="*/ 24 h 44"/>
                <a:gd name="T26" fmla="*/ 11 w 45"/>
                <a:gd name="T27" fmla="*/ 30 h 44"/>
                <a:gd name="T28" fmla="*/ 10 w 45"/>
                <a:gd name="T29" fmla="*/ 41 h 44"/>
                <a:gd name="T30" fmla="*/ 19 w 45"/>
                <a:gd name="T31" fmla="*/ 44 h 44"/>
                <a:gd name="T32" fmla="*/ 19 w 45"/>
                <a:gd name="T33" fmla="*/ 35 h 44"/>
                <a:gd name="T34" fmla="*/ 23 w 45"/>
                <a:gd name="T35" fmla="*/ 31 h 44"/>
                <a:gd name="T36" fmla="*/ 27 w 45"/>
                <a:gd name="T37" fmla="*/ 35 h 44"/>
                <a:gd name="T38" fmla="*/ 27 w 45"/>
                <a:gd name="T39" fmla="*/ 44 h 44"/>
                <a:gd name="T40" fmla="*/ 45 w 45"/>
                <a:gd name="T41" fmla="*/ 26 h 44"/>
                <a:gd name="T42" fmla="*/ 36 w 45"/>
                <a:gd name="T43" fmla="*/ 26 h 44"/>
                <a:gd name="T44" fmla="*/ 32 w 45"/>
                <a:gd name="T4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44">
                  <a:moveTo>
                    <a:pt x="32" y="22"/>
                  </a:moveTo>
                  <a:cubicBezTo>
                    <a:pt x="32" y="20"/>
                    <a:pt x="34" y="18"/>
                    <a:pt x="36" y="18"/>
                  </a:cubicBezTo>
                  <a:cubicBezTo>
                    <a:pt x="45" y="18"/>
                    <a:pt x="45" y="18"/>
                    <a:pt x="45" y="18"/>
                  </a:cubicBezTo>
                  <a:cubicBezTo>
                    <a:pt x="44" y="9"/>
                    <a:pt x="36" y="1"/>
                    <a:pt x="27" y="0"/>
                  </a:cubicBezTo>
                  <a:cubicBezTo>
                    <a:pt x="27" y="9"/>
                    <a:pt x="27" y="9"/>
                    <a:pt x="27" y="9"/>
                  </a:cubicBezTo>
                  <a:cubicBezTo>
                    <a:pt x="27" y="11"/>
                    <a:pt x="25" y="13"/>
                    <a:pt x="23" y="13"/>
                  </a:cubicBezTo>
                  <a:cubicBezTo>
                    <a:pt x="21" y="13"/>
                    <a:pt x="19" y="11"/>
                    <a:pt x="19" y="9"/>
                  </a:cubicBezTo>
                  <a:cubicBezTo>
                    <a:pt x="19" y="0"/>
                    <a:pt x="19" y="0"/>
                    <a:pt x="19" y="0"/>
                  </a:cubicBezTo>
                  <a:cubicBezTo>
                    <a:pt x="12" y="1"/>
                    <a:pt x="6" y="6"/>
                    <a:pt x="2" y="13"/>
                  </a:cubicBezTo>
                  <a:cubicBezTo>
                    <a:pt x="2" y="14"/>
                    <a:pt x="2" y="15"/>
                    <a:pt x="1" y="16"/>
                  </a:cubicBezTo>
                  <a:cubicBezTo>
                    <a:pt x="1" y="18"/>
                    <a:pt x="0" y="20"/>
                    <a:pt x="0" y="22"/>
                  </a:cubicBezTo>
                  <a:cubicBezTo>
                    <a:pt x="0" y="23"/>
                    <a:pt x="0" y="23"/>
                    <a:pt x="0" y="24"/>
                  </a:cubicBezTo>
                  <a:cubicBezTo>
                    <a:pt x="11" y="24"/>
                    <a:pt x="11" y="24"/>
                    <a:pt x="11" y="24"/>
                  </a:cubicBezTo>
                  <a:cubicBezTo>
                    <a:pt x="11" y="30"/>
                    <a:pt x="11" y="30"/>
                    <a:pt x="11" y="30"/>
                  </a:cubicBezTo>
                  <a:cubicBezTo>
                    <a:pt x="11" y="34"/>
                    <a:pt x="11" y="37"/>
                    <a:pt x="10" y="41"/>
                  </a:cubicBezTo>
                  <a:cubicBezTo>
                    <a:pt x="13" y="42"/>
                    <a:pt x="16" y="44"/>
                    <a:pt x="19" y="44"/>
                  </a:cubicBezTo>
                  <a:cubicBezTo>
                    <a:pt x="19" y="35"/>
                    <a:pt x="19" y="35"/>
                    <a:pt x="19" y="35"/>
                  </a:cubicBezTo>
                  <a:cubicBezTo>
                    <a:pt x="19" y="33"/>
                    <a:pt x="21" y="31"/>
                    <a:pt x="23" y="31"/>
                  </a:cubicBezTo>
                  <a:cubicBezTo>
                    <a:pt x="25" y="31"/>
                    <a:pt x="27" y="33"/>
                    <a:pt x="27" y="35"/>
                  </a:cubicBezTo>
                  <a:cubicBezTo>
                    <a:pt x="27" y="44"/>
                    <a:pt x="27" y="44"/>
                    <a:pt x="27" y="44"/>
                  </a:cubicBezTo>
                  <a:cubicBezTo>
                    <a:pt x="36" y="43"/>
                    <a:pt x="44" y="35"/>
                    <a:pt x="45" y="26"/>
                  </a:cubicBezTo>
                  <a:cubicBezTo>
                    <a:pt x="36" y="26"/>
                    <a:pt x="36" y="26"/>
                    <a:pt x="36" y="26"/>
                  </a:cubicBezTo>
                  <a:cubicBezTo>
                    <a:pt x="34" y="26"/>
                    <a:pt x="32" y="24"/>
                    <a:pt x="32"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211" name="Oval 110">
              <a:extLst>
                <a:ext uri="{FF2B5EF4-FFF2-40B4-BE49-F238E27FC236}">
                  <a16:creationId xmlns:a16="http://schemas.microsoft.com/office/drawing/2014/main" id="{0E597537-AEF7-48AA-86EC-2DBAA4E0C5C6}"/>
                </a:ext>
              </a:extLst>
            </p:cNvPr>
            <p:cNvSpPr>
              <a:spLocks noChangeArrowheads="1"/>
            </p:cNvSpPr>
            <p:nvPr/>
          </p:nvSpPr>
          <p:spPr bwMode="auto">
            <a:xfrm>
              <a:off x="2708275" y="5054601"/>
              <a:ext cx="119063" cy="11906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212" name="Freeform 111">
              <a:extLst>
                <a:ext uri="{FF2B5EF4-FFF2-40B4-BE49-F238E27FC236}">
                  <a16:creationId xmlns:a16="http://schemas.microsoft.com/office/drawing/2014/main" id="{DECE8305-0C2E-4E9C-B34B-C3CEBE4A19B0}"/>
                </a:ext>
              </a:extLst>
            </p:cNvPr>
            <p:cNvSpPr>
              <a:spLocks/>
            </p:cNvSpPr>
            <p:nvPr/>
          </p:nvSpPr>
          <p:spPr bwMode="auto">
            <a:xfrm>
              <a:off x="2678113" y="5189538"/>
              <a:ext cx="179388" cy="225425"/>
            </a:xfrm>
            <a:custGeom>
              <a:avLst/>
              <a:gdLst>
                <a:gd name="T0" fmla="*/ 28 w 48"/>
                <a:gd name="T1" fmla="*/ 0 h 60"/>
                <a:gd name="T2" fmla="*/ 30 w 48"/>
                <a:gd name="T3" fmla="*/ 27 h 60"/>
                <a:gd name="T4" fmla="*/ 24 w 48"/>
                <a:gd name="T5" fmla="*/ 33 h 60"/>
                <a:gd name="T6" fmla="*/ 18 w 48"/>
                <a:gd name="T7" fmla="*/ 27 h 60"/>
                <a:gd name="T8" fmla="*/ 20 w 48"/>
                <a:gd name="T9" fmla="*/ 0 h 60"/>
                <a:gd name="T10" fmla="*/ 0 w 48"/>
                <a:gd name="T11" fmla="*/ 0 h 60"/>
                <a:gd name="T12" fmla="*/ 0 w 48"/>
                <a:gd name="T13" fmla="*/ 2 h 60"/>
                <a:gd name="T14" fmla="*/ 14 w 48"/>
                <a:gd name="T15" fmla="*/ 33 h 60"/>
                <a:gd name="T16" fmla="*/ 14 w 48"/>
                <a:gd name="T17" fmla="*/ 60 h 60"/>
                <a:gd name="T18" fmla="*/ 34 w 48"/>
                <a:gd name="T19" fmla="*/ 60 h 60"/>
                <a:gd name="T20" fmla="*/ 34 w 48"/>
                <a:gd name="T21" fmla="*/ 33 h 60"/>
                <a:gd name="T22" fmla="*/ 48 w 48"/>
                <a:gd name="T23" fmla="*/ 2 h 60"/>
                <a:gd name="T24" fmla="*/ 48 w 48"/>
                <a:gd name="T25" fmla="*/ 0 h 60"/>
                <a:gd name="T26" fmla="*/ 28 w 48"/>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213" name="Freeform 112">
              <a:extLst>
                <a:ext uri="{FF2B5EF4-FFF2-40B4-BE49-F238E27FC236}">
                  <a16:creationId xmlns:a16="http://schemas.microsoft.com/office/drawing/2014/main" id="{233D656F-DDBD-4824-BD86-99C2231217C3}"/>
                </a:ext>
              </a:extLst>
            </p:cNvPr>
            <p:cNvSpPr>
              <a:spLocks/>
            </p:cNvSpPr>
            <p:nvPr/>
          </p:nvSpPr>
          <p:spPr bwMode="auto">
            <a:xfrm>
              <a:off x="2911475" y="5054601"/>
              <a:ext cx="14288" cy="71438"/>
            </a:xfrm>
            <a:custGeom>
              <a:avLst/>
              <a:gdLst>
                <a:gd name="T0" fmla="*/ 2 w 4"/>
                <a:gd name="T1" fmla="*/ 19 h 19"/>
                <a:gd name="T2" fmla="*/ 0 w 4"/>
                <a:gd name="T3" fmla="*/ 17 h 19"/>
                <a:gd name="T4" fmla="*/ 0 w 4"/>
                <a:gd name="T5" fmla="*/ 2 h 19"/>
                <a:gd name="T6" fmla="*/ 2 w 4"/>
                <a:gd name="T7" fmla="*/ 0 h 19"/>
                <a:gd name="T8" fmla="*/ 4 w 4"/>
                <a:gd name="T9" fmla="*/ 2 h 19"/>
                <a:gd name="T10" fmla="*/ 4 w 4"/>
                <a:gd name="T11" fmla="*/ 17 h 19"/>
                <a:gd name="T12" fmla="*/ 2 w 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4" h="19">
                  <a:moveTo>
                    <a:pt x="2" y="19"/>
                  </a:moveTo>
                  <a:cubicBezTo>
                    <a:pt x="1" y="19"/>
                    <a:pt x="0" y="18"/>
                    <a:pt x="0" y="17"/>
                  </a:cubicBezTo>
                  <a:cubicBezTo>
                    <a:pt x="0" y="2"/>
                    <a:pt x="0" y="2"/>
                    <a:pt x="0" y="2"/>
                  </a:cubicBezTo>
                  <a:cubicBezTo>
                    <a:pt x="0" y="1"/>
                    <a:pt x="1" y="0"/>
                    <a:pt x="2" y="0"/>
                  </a:cubicBezTo>
                  <a:cubicBezTo>
                    <a:pt x="3" y="0"/>
                    <a:pt x="4" y="1"/>
                    <a:pt x="4" y="2"/>
                  </a:cubicBezTo>
                  <a:cubicBezTo>
                    <a:pt x="4" y="17"/>
                    <a:pt x="4" y="17"/>
                    <a:pt x="4" y="17"/>
                  </a:cubicBezTo>
                  <a:cubicBezTo>
                    <a:pt x="4" y="18"/>
                    <a:pt x="3" y="19"/>
                    <a:pt x="2"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214" name="Freeform 113">
              <a:extLst>
                <a:ext uri="{FF2B5EF4-FFF2-40B4-BE49-F238E27FC236}">
                  <a16:creationId xmlns:a16="http://schemas.microsoft.com/office/drawing/2014/main" id="{E57D263F-12E4-441E-AD12-11286433AA6D}"/>
                </a:ext>
              </a:extLst>
            </p:cNvPr>
            <p:cNvSpPr>
              <a:spLocks/>
            </p:cNvSpPr>
            <p:nvPr/>
          </p:nvSpPr>
          <p:spPr bwMode="auto">
            <a:xfrm>
              <a:off x="2911475" y="5208588"/>
              <a:ext cx="14288" cy="71438"/>
            </a:xfrm>
            <a:custGeom>
              <a:avLst/>
              <a:gdLst>
                <a:gd name="T0" fmla="*/ 2 w 4"/>
                <a:gd name="T1" fmla="*/ 19 h 19"/>
                <a:gd name="T2" fmla="*/ 0 w 4"/>
                <a:gd name="T3" fmla="*/ 17 h 19"/>
                <a:gd name="T4" fmla="*/ 0 w 4"/>
                <a:gd name="T5" fmla="*/ 2 h 19"/>
                <a:gd name="T6" fmla="*/ 2 w 4"/>
                <a:gd name="T7" fmla="*/ 0 h 19"/>
                <a:gd name="T8" fmla="*/ 4 w 4"/>
                <a:gd name="T9" fmla="*/ 2 h 19"/>
                <a:gd name="T10" fmla="*/ 4 w 4"/>
                <a:gd name="T11" fmla="*/ 17 h 19"/>
                <a:gd name="T12" fmla="*/ 2 w 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4" h="19">
                  <a:moveTo>
                    <a:pt x="2" y="19"/>
                  </a:moveTo>
                  <a:cubicBezTo>
                    <a:pt x="1" y="19"/>
                    <a:pt x="0" y="18"/>
                    <a:pt x="0" y="17"/>
                  </a:cubicBezTo>
                  <a:cubicBezTo>
                    <a:pt x="0" y="2"/>
                    <a:pt x="0" y="2"/>
                    <a:pt x="0" y="2"/>
                  </a:cubicBezTo>
                  <a:cubicBezTo>
                    <a:pt x="0" y="1"/>
                    <a:pt x="1" y="0"/>
                    <a:pt x="2" y="0"/>
                  </a:cubicBezTo>
                  <a:cubicBezTo>
                    <a:pt x="3" y="0"/>
                    <a:pt x="4" y="1"/>
                    <a:pt x="4" y="2"/>
                  </a:cubicBezTo>
                  <a:cubicBezTo>
                    <a:pt x="4" y="17"/>
                    <a:pt x="4" y="17"/>
                    <a:pt x="4" y="17"/>
                  </a:cubicBezTo>
                  <a:cubicBezTo>
                    <a:pt x="4" y="18"/>
                    <a:pt x="3" y="19"/>
                    <a:pt x="2" y="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215" name="Freeform 114">
              <a:extLst>
                <a:ext uri="{FF2B5EF4-FFF2-40B4-BE49-F238E27FC236}">
                  <a16:creationId xmlns:a16="http://schemas.microsoft.com/office/drawing/2014/main" id="{EB971811-7AF3-436C-9E0F-9BDE150571CE}"/>
                </a:ext>
              </a:extLst>
            </p:cNvPr>
            <p:cNvSpPr>
              <a:spLocks/>
            </p:cNvSpPr>
            <p:nvPr/>
          </p:nvSpPr>
          <p:spPr bwMode="auto">
            <a:xfrm>
              <a:off x="2959100" y="5159376"/>
              <a:ext cx="71438" cy="14288"/>
            </a:xfrm>
            <a:custGeom>
              <a:avLst/>
              <a:gdLst>
                <a:gd name="T0" fmla="*/ 17 w 19"/>
                <a:gd name="T1" fmla="*/ 4 h 4"/>
                <a:gd name="T2" fmla="*/ 2 w 19"/>
                <a:gd name="T3" fmla="*/ 4 h 4"/>
                <a:gd name="T4" fmla="*/ 0 w 19"/>
                <a:gd name="T5" fmla="*/ 2 h 4"/>
                <a:gd name="T6" fmla="*/ 2 w 19"/>
                <a:gd name="T7" fmla="*/ 0 h 4"/>
                <a:gd name="T8" fmla="*/ 17 w 19"/>
                <a:gd name="T9" fmla="*/ 0 h 4"/>
                <a:gd name="T10" fmla="*/ 19 w 19"/>
                <a:gd name="T11" fmla="*/ 2 h 4"/>
                <a:gd name="T12" fmla="*/ 17 w 19"/>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4"/>
                  </a:moveTo>
                  <a:cubicBezTo>
                    <a:pt x="2" y="4"/>
                    <a:pt x="2" y="4"/>
                    <a:pt x="2" y="4"/>
                  </a:cubicBezTo>
                  <a:cubicBezTo>
                    <a:pt x="1" y="4"/>
                    <a:pt x="0" y="3"/>
                    <a:pt x="0" y="2"/>
                  </a:cubicBezTo>
                  <a:cubicBezTo>
                    <a:pt x="0" y="1"/>
                    <a:pt x="1" y="0"/>
                    <a:pt x="2" y="0"/>
                  </a:cubicBezTo>
                  <a:cubicBezTo>
                    <a:pt x="17" y="0"/>
                    <a:pt x="17" y="0"/>
                    <a:pt x="17" y="0"/>
                  </a:cubicBezTo>
                  <a:cubicBezTo>
                    <a:pt x="18" y="0"/>
                    <a:pt x="19" y="1"/>
                    <a:pt x="19" y="2"/>
                  </a:cubicBezTo>
                  <a:cubicBezTo>
                    <a:pt x="19" y="3"/>
                    <a:pt x="18" y="4"/>
                    <a:pt x="17"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sp>
        <p:nvSpPr>
          <p:cNvPr id="43" name="Title 1"/>
          <p:cNvSpPr txBox="1">
            <a:spLocks/>
          </p:cNvSpPr>
          <p:nvPr/>
        </p:nvSpPr>
        <p:spPr>
          <a:xfrm>
            <a:off x="838201" y="268416"/>
            <a:ext cx="10515600" cy="7083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a:t>The Prastut Advantage</a:t>
            </a:r>
          </a:p>
        </p:txBody>
      </p:sp>
    </p:spTree>
    <p:extLst>
      <p:ext uri="{BB962C8B-B14F-4D97-AF65-F5344CB8AC3E}">
        <p14:creationId xmlns:p14="http://schemas.microsoft.com/office/powerpoint/2010/main" val="668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386138"/>
            <a:ext cx="12192000" cy="3471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3" name="Title 1"/>
          <p:cNvSpPr txBox="1">
            <a:spLocks/>
          </p:cNvSpPr>
          <p:nvPr/>
        </p:nvSpPr>
        <p:spPr>
          <a:xfrm>
            <a:off x="838201" y="268416"/>
            <a:ext cx="10515600" cy="7083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a:t>Service Spectrum</a:t>
            </a:r>
          </a:p>
        </p:txBody>
      </p:sp>
      <p:sp>
        <p:nvSpPr>
          <p:cNvPr id="2" name="Rectangle 1"/>
          <p:cNvSpPr/>
          <p:nvPr/>
        </p:nvSpPr>
        <p:spPr>
          <a:xfrm>
            <a:off x="444031" y="951779"/>
            <a:ext cx="11300294" cy="584776"/>
          </a:xfrm>
          <a:prstGeom prst="rect">
            <a:avLst/>
          </a:prstGeom>
        </p:spPr>
        <p:txBody>
          <a:bodyPr wrap="square">
            <a:spAutoFit/>
          </a:bodyPr>
          <a:lstStyle/>
          <a:p>
            <a:pPr algn="just"/>
            <a:r>
              <a:rPr lang="en-US" sz="1600" dirty="0">
                <a:latin typeface="Roboto" pitchFamily="2" charset="0"/>
                <a:ea typeface="Roboto" pitchFamily="2" charset="0"/>
              </a:rPr>
              <a:t>We at Prastut provide you Market Research, Advanced Analytics, Market Intelligence Services and Consulting. We are here to assist you create decisions at the speed of business. </a:t>
            </a:r>
          </a:p>
        </p:txBody>
      </p:sp>
      <p:sp>
        <p:nvSpPr>
          <p:cNvPr id="3" name="Rectangle 2"/>
          <p:cNvSpPr/>
          <p:nvPr/>
        </p:nvSpPr>
        <p:spPr>
          <a:xfrm>
            <a:off x="444032" y="1765302"/>
            <a:ext cx="11300294" cy="830997"/>
          </a:xfrm>
          <a:prstGeom prst="rect">
            <a:avLst/>
          </a:prstGeom>
        </p:spPr>
        <p:txBody>
          <a:bodyPr wrap="square">
            <a:spAutoFit/>
          </a:bodyPr>
          <a:lstStyle/>
          <a:p>
            <a:pPr algn="just"/>
            <a:r>
              <a:rPr lang="en-US" sz="1600" dirty="0">
                <a:latin typeface="Roboto" pitchFamily="2" charset="0"/>
                <a:ea typeface="Roboto" pitchFamily="2" charset="0"/>
              </a:rPr>
              <a:t>We specialize in </a:t>
            </a:r>
            <a:r>
              <a:rPr lang="en-US" sz="1600" b="1" dirty="0">
                <a:latin typeface="Roboto" pitchFamily="2" charset="0"/>
                <a:ea typeface="Roboto" pitchFamily="2" charset="0"/>
              </a:rPr>
              <a:t>TECHNOLOGY DRIVEN HUMAN VALIDATED SOLUTIONS</a:t>
            </a:r>
            <a:r>
              <a:rPr lang="en-US" sz="1600" dirty="0">
                <a:latin typeface="Roboto" pitchFamily="2" charset="0"/>
                <a:ea typeface="Roboto" pitchFamily="2" charset="0"/>
              </a:rPr>
              <a:t>. This is a mixture of efficient research technologies with human intelligence to deliver the knowledge that's relevant for your organization and business objectives. Our analysts offer highlighted summary translated or validated for our clients.</a:t>
            </a:r>
          </a:p>
        </p:txBody>
      </p:sp>
      <p:sp>
        <p:nvSpPr>
          <p:cNvPr id="53" name="Rectangle 52"/>
          <p:cNvSpPr/>
          <p:nvPr/>
        </p:nvSpPr>
        <p:spPr>
          <a:xfrm>
            <a:off x="227183" y="3796864"/>
            <a:ext cx="2755253" cy="615480"/>
          </a:xfrm>
          <a:prstGeom prst="rect">
            <a:avLst/>
          </a:prstGeom>
        </p:spPr>
        <p:txBody>
          <a:bodyPr wrap="square" lIns="182807" tIns="91404" rIns="182807" bIns="91404" numCol="1" spcCol="640080">
            <a:spAutoFit/>
          </a:bodyPr>
          <a:lstStyle/>
          <a:p>
            <a:pPr algn="ctr"/>
            <a:r>
              <a:rPr lang="en-US" sz="1400" b="1" dirty="0">
                <a:solidFill>
                  <a:schemeClr val="bg1"/>
                </a:solidFill>
                <a:latin typeface="Roboto" pitchFamily="2" charset="0"/>
                <a:ea typeface="Roboto" pitchFamily="2" charset="0"/>
                <a:cs typeface="Lato Medium" panose="020F0502020204030203" pitchFamily="34" charset="0"/>
              </a:rPr>
              <a:t>PRIMARY MARKET RESEARCH</a:t>
            </a:r>
          </a:p>
        </p:txBody>
      </p:sp>
      <p:sp>
        <p:nvSpPr>
          <p:cNvPr id="54" name="Rectangle 53"/>
          <p:cNvSpPr/>
          <p:nvPr/>
        </p:nvSpPr>
        <p:spPr>
          <a:xfrm>
            <a:off x="423656" y="4363271"/>
            <a:ext cx="2648157" cy="2123586"/>
          </a:xfrm>
          <a:prstGeom prst="rect">
            <a:avLst/>
          </a:prstGeom>
        </p:spPr>
        <p:txBody>
          <a:bodyPr wrap="square" lIns="182807" tIns="91404" rIns="182807" bIns="91404" numCol="1" spcCol="640080">
            <a:spAutoFit/>
          </a:bodyPr>
          <a:lstStyle/>
          <a:p>
            <a:pPr>
              <a:lnSpc>
                <a:spcPct val="150000"/>
              </a:lnSpc>
              <a:buFont typeface="Arial" pitchFamily="34" charset="0"/>
              <a:buChar char="•"/>
            </a:pPr>
            <a:r>
              <a:rPr lang="en-US" sz="1400" dirty="0">
                <a:solidFill>
                  <a:schemeClr val="bg1"/>
                </a:solidFill>
                <a:latin typeface="Roboto" pitchFamily="2" charset="0"/>
                <a:ea typeface="Roboto" pitchFamily="2" charset="0"/>
                <a:cs typeface="Lato Light" panose="020F0502020204030203" pitchFamily="34" charset="0"/>
              </a:rPr>
              <a:t> Qualitative Research</a:t>
            </a:r>
          </a:p>
          <a:p>
            <a:pPr>
              <a:lnSpc>
                <a:spcPct val="150000"/>
              </a:lnSpc>
              <a:buFont typeface="Arial" pitchFamily="34" charset="0"/>
              <a:buChar char="•"/>
            </a:pPr>
            <a:r>
              <a:rPr lang="en-US" sz="1400" dirty="0">
                <a:solidFill>
                  <a:schemeClr val="bg1"/>
                </a:solidFill>
                <a:latin typeface="Roboto" pitchFamily="2" charset="0"/>
                <a:ea typeface="Roboto" pitchFamily="2" charset="0"/>
                <a:cs typeface="Lato Light" panose="020F0502020204030203" pitchFamily="34" charset="0"/>
              </a:rPr>
              <a:t> Quantitative Research</a:t>
            </a:r>
          </a:p>
          <a:p>
            <a:pPr>
              <a:lnSpc>
                <a:spcPct val="150000"/>
              </a:lnSpc>
              <a:buFont typeface="Arial" pitchFamily="34" charset="0"/>
              <a:buChar char="•"/>
            </a:pPr>
            <a:r>
              <a:rPr lang="en-US" sz="1400" dirty="0">
                <a:solidFill>
                  <a:schemeClr val="bg1"/>
                </a:solidFill>
                <a:latin typeface="Roboto" pitchFamily="2" charset="0"/>
                <a:ea typeface="Roboto" pitchFamily="2" charset="0"/>
                <a:cs typeface="Lato Light" panose="020F0502020204030203" pitchFamily="34" charset="0"/>
              </a:rPr>
              <a:t> Online Survey</a:t>
            </a:r>
          </a:p>
          <a:p>
            <a:pPr>
              <a:lnSpc>
                <a:spcPct val="150000"/>
              </a:lnSpc>
              <a:buFont typeface="Arial" pitchFamily="34" charset="0"/>
              <a:buChar char="•"/>
            </a:pPr>
            <a:r>
              <a:rPr lang="en-US" sz="1400" dirty="0">
                <a:solidFill>
                  <a:schemeClr val="bg1"/>
                </a:solidFill>
                <a:latin typeface="Roboto" pitchFamily="2" charset="0"/>
                <a:ea typeface="Roboto" pitchFamily="2" charset="0"/>
                <a:cs typeface="Lato Light" panose="020F0502020204030203" pitchFamily="34" charset="0"/>
              </a:rPr>
              <a:t> Mobile Survey</a:t>
            </a:r>
          </a:p>
          <a:p>
            <a:pPr>
              <a:lnSpc>
                <a:spcPct val="150000"/>
              </a:lnSpc>
              <a:buFont typeface="Arial" pitchFamily="34" charset="0"/>
              <a:buChar char="•"/>
            </a:pPr>
            <a:r>
              <a:rPr lang="en-US" sz="1400" dirty="0">
                <a:solidFill>
                  <a:schemeClr val="bg1"/>
                </a:solidFill>
                <a:latin typeface="Roboto" pitchFamily="2" charset="0"/>
                <a:ea typeface="Roboto" pitchFamily="2" charset="0"/>
                <a:cs typeface="Lato Light" panose="020F0502020204030203" pitchFamily="34" charset="0"/>
              </a:rPr>
              <a:t>Competitor Bench Marking</a:t>
            </a:r>
          </a:p>
          <a:p>
            <a:pPr>
              <a:lnSpc>
                <a:spcPct val="150000"/>
              </a:lnSpc>
              <a:buFont typeface="Arial" pitchFamily="34" charset="0"/>
              <a:buChar char="•"/>
            </a:pPr>
            <a:r>
              <a:rPr lang="en-US" sz="1400" dirty="0">
                <a:solidFill>
                  <a:schemeClr val="bg1"/>
                </a:solidFill>
                <a:latin typeface="Roboto" pitchFamily="2" charset="0"/>
                <a:ea typeface="Roboto" pitchFamily="2" charset="0"/>
                <a:cs typeface="Lato Light" panose="020F0502020204030203" pitchFamily="34" charset="0"/>
              </a:rPr>
              <a:t>Data Analysis</a:t>
            </a:r>
          </a:p>
        </p:txBody>
      </p:sp>
      <p:sp>
        <p:nvSpPr>
          <p:cNvPr id="11" name="Rectangle 10"/>
          <p:cNvSpPr/>
          <p:nvPr/>
        </p:nvSpPr>
        <p:spPr>
          <a:xfrm>
            <a:off x="3625640" y="3891453"/>
            <a:ext cx="2193228" cy="307777"/>
          </a:xfrm>
          <a:prstGeom prst="rect">
            <a:avLst/>
          </a:prstGeom>
        </p:spPr>
        <p:txBody>
          <a:bodyPr wrap="none">
            <a:spAutoFit/>
          </a:bodyPr>
          <a:lstStyle/>
          <a:p>
            <a:pPr algn="ctr"/>
            <a:r>
              <a:rPr lang="en-US" sz="1400" b="1" dirty="0">
                <a:solidFill>
                  <a:schemeClr val="bg1">
                    <a:lumMod val="95000"/>
                  </a:schemeClr>
                </a:solidFill>
                <a:latin typeface="Roboto" pitchFamily="2" charset="0"/>
                <a:ea typeface="Roboto" pitchFamily="2" charset="0"/>
                <a:cs typeface="Lato Medium" panose="020F0502020204030203" pitchFamily="34" charset="0"/>
              </a:rPr>
              <a:t>ADVANCED ANALYTICS</a:t>
            </a:r>
          </a:p>
        </p:txBody>
      </p:sp>
      <p:sp>
        <p:nvSpPr>
          <p:cNvPr id="55" name="Rectangle 54"/>
          <p:cNvSpPr/>
          <p:nvPr/>
        </p:nvSpPr>
        <p:spPr>
          <a:xfrm>
            <a:off x="3495468" y="4354993"/>
            <a:ext cx="2533857" cy="1154089"/>
          </a:xfrm>
          <a:prstGeom prst="rect">
            <a:avLst/>
          </a:prstGeom>
        </p:spPr>
        <p:txBody>
          <a:bodyPr wrap="square" lIns="182807" tIns="91404" rIns="182807" bIns="91404" numCol="1" spcCol="640080">
            <a:spAutoFit/>
          </a:bodyPr>
          <a:lstStyle/>
          <a:p>
            <a:pPr>
              <a:lnSpc>
                <a:spcPct val="150000"/>
              </a:lnSpc>
              <a:buFont typeface="Arial" pitchFamily="34" charset="0"/>
              <a:buChar char="•"/>
            </a:pPr>
            <a:r>
              <a:rPr lang="en-US" sz="1400" dirty="0">
                <a:solidFill>
                  <a:schemeClr val="bg1">
                    <a:lumMod val="95000"/>
                  </a:schemeClr>
                </a:solidFill>
                <a:latin typeface="Roboto" pitchFamily="2" charset="0"/>
                <a:ea typeface="Roboto" pitchFamily="2" charset="0"/>
                <a:cs typeface="Lato Light" panose="020F0502020204030203" pitchFamily="34" charset="0"/>
              </a:rPr>
              <a:t> Traditional analysis</a:t>
            </a:r>
          </a:p>
          <a:p>
            <a:pPr>
              <a:lnSpc>
                <a:spcPct val="150000"/>
              </a:lnSpc>
              <a:buFont typeface="Arial" pitchFamily="34" charset="0"/>
              <a:buChar char="•"/>
            </a:pPr>
            <a:r>
              <a:rPr lang="en-US" sz="1400" dirty="0">
                <a:solidFill>
                  <a:schemeClr val="bg1">
                    <a:lumMod val="95000"/>
                  </a:schemeClr>
                </a:solidFill>
                <a:latin typeface="Roboto" pitchFamily="2" charset="0"/>
                <a:ea typeface="Roboto" pitchFamily="2" charset="0"/>
                <a:cs typeface="Lato Light" panose="020F0502020204030203" pitchFamily="34" charset="0"/>
              </a:rPr>
              <a:t> Social Media Analysis</a:t>
            </a:r>
          </a:p>
          <a:p>
            <a:pPr>
              <a:lnSpc>
                <a:spcPct val="150000"/>
              </a:lnSpc>
              <a:buFont typeface="Arial" pitchFamily="34" charset="0"/>
              <a:buChar char="•"/>
            </a:pPr>
            <a:r>
              <a:rPr lang="en-US" sz="1400" dirty="0">
                <a:solidFill>
                  <a:schemeClr val="bg1">
                    <a:lumMod val="95000"/>
                  </a:schemeClr>
                </a:solidFill>
                <a:latin typeface="Roboto" pitchFamily="2" charset="0"/>
                <a:ea typeface="Roboto" pitchFamily="2" charset="0"/>
                <a:cs typeface="Lato Light" panose="020F0502020204030203" pitchFamily="34" charset="0"/>
              </a:rPr>
              <a:t> Big data analysis</a:t>
            </a:r>
          </a:p>
        </p:txBody>
      </p:sp>
      <p:sp>
        <p:nvSpPr>
          <p:cNvPr id="56" name="Rectangle 55"/>
          <p:cNvSpPr/>
          <p:nvPr/>
        </p:nvSpPr>
        <p:spPr>
          <a:xfrm>
            <a:off x="6502387" y="3812689"/>
            <a:ext cx="2503047" cy="400037"/>
          </a:xfrm>
          <a:prstGeom prst="rect">
            <a:avLst/>
          </a:prstGeom>
        </p:spPr>
        <p:txBody>
          <a:bodyPr wrap="square" lIns="182807" tIns="91404" rIns="182807" bIns="91404" numCol="1" spcCol="640080">
            <a:spAutoFit/>
          </a:bodyPr>
          <a:lstStyle/>
          <a:p>
            <a:pPr algn="ctr"/>
            <a:r>
              <a:rPr lang="en-US" sz="1400" b="1" dirty="0">
                <a:solidFill>
                  <a:schemeClr val="bg1"/>
                </a:solidFill>
                <a:latin typeface="Roboto" pitchFamily="2" charset="0"/>
                <a:ea typeface="Roboto" pitchFamily="2" charset="0"/>
                <a:cs typeface="Lato Medium" panose="020F0502020204030203" pitchFamily="34" charset="0"/>
              </a:rPr>
              <a:t>MARKET INTELLIGENCE</a:t>
            </a:r>
          </a:p>
        </p:txBody>
      </p:sp>
      <p:sp>
        <p:nvSpPr>
          <p:cNvPr id="57" name="Rectangle 56"/>
          <p:cNvSpPr/>
          <p:nvPr/>
        </p:nvSpPr>
        <p:spPr>
          <a:xfrm>
            <a:off x="6452980" y="4301918"/>
            <a:ext cx="2937803" cy="1800420"/>
          </a:xfrm>
          <a:prstGeom prst="rect">
            <a:avLst/>
          </a:prstGeom>
        </p:spPr>
        <p:txBody>
          <a:bodyPr wrap="square" lIns="182807" tIns="91404" rIns="182807" bIns="91404" numCol="1" spcCol="640080">
            <a:spAutoFit/>
          </a:bodyPr>
          <a:lstStyle/>
          <a:p>
            <a:pPr>
              <a:lnSpc>
                <a:spcPct val="150000"/>
              </a:lnSpc>
              <a:buFont typeface="Arial" pitchFamily="34" charset="0"/>
              <a:buChar char="•"/>
            </a:pPr>
            <a:r>
              <a:rPr lang="en-US" sz="1400" dirty="0">
                <a:solidFill>
                  <a:schemeClr val="bg1"/>
                </a:solidFill>
                <a:latin typeface="Roboto" pitchFamily="2" charset="0"/>
                <a:ea typeface="Roboto" pitchFamily="2" charset="0"/>
                <a:cs typeface="Lato Light" panose="020F0502020204030203" pitchFamily="34" charset="0"/>
              </a:rPr>
              <a:t>Primary competitor surveys</a:t>
            </a:r>
          </a:p>
          <a:p>
            <a:pPr>
              <a:lnSpc>
                <a:spcPct val="150000"/>
              </a:lnSpc>
              <a:buFont typeface="Arial" pitchFamily="34" charset="0"/>
              <a:buChar char="•"/>
            </a:pPr>
            <a:r>
              <a:rPr lang="en-US" sz="1400" dirty="0">
                <a:solidFill>
                  <a:schemeClr val="bg1"/>
                </a:solidFill>
                <a:latin typeface="Roboto" pitchFamily="2" charset="0"/>
                <a:ea typeface="Roboto" pitchFamily="2" charset="0"/>
                <a:cs typeface="Lato Light" panose="020F0502020204030203" pitchFamily="34" charset="0"/>
              </a:rPr>
              <a:t>Industry monitoring &amp; profiling</a:t>
            </a:r>
          </a:p>
          <a:p>
            <a:pPr>
              <a:lnSpc>
                <a:spcPct val="150000"/>
              </a:lnSpc>
              <a:buFont typeface="Arial" pitchFamily="34" charset="0"/>
              <a:buChar char="•"/>
            </a:pPr>
            <a:r>
              <a:rPr lang="en-US" sz="1400" dirty="0">
                <a:solidFill>
                  <a:schemeClr val="bg1"/>
                </a:solidFill>
                <a:latin typeface="Roboto" pitchFamily="2" charset="0"/>
                <a:ea typeface="Roboto" pitchFamily="2" charset="0"/>
                <a:cs typeface="Lato Light" panose="020F0502020204030203" pitchFamily="34" charset="0"/>
              </a:rPr>
              <a:t>Market Opportunity Assessment</a:t>
            </a:r>
          </a:p>
          <a:p>
            <a:pPr>
              <a:lnSpc>
                <a:spcPct val="150000"/>
              </a:lnSpc>
              <a:buFont typeface="Arial" pitchFamily="34" charset="0"/>
              <a:buChar char="•"/>
            </a:pPr>
            <a:r>
              <a:rPr lang="en-US" sz="1400" dirty="0">
                <a:solidFill>
                  <a:schemeClr val="bg1"/>
                </a:solidFill>
                <a:latin typeface="Roboto" pitchFamily="2" charset="0"/>
                <a:ea typeface="Roboto" pitchFamily="2" charset="0"/>
                <a:cs typeface="Lato Light" panose="020F0502020204030203" pitchFamily="34" charset="0"/>
              </a:rPr>
              <a:t> Customer Profiling</a:t>
            </a:r>
          </a:p>
        </p:txBody>
      </p:sp>
      <p:sp>
        <p:nvSpPr>
          <p:cNvPr id="58" name="Rectangle 57"/>
          <p:cNvSpPr/>
          <p:nvPr/>
        </p:nvSpPr>
        <p:spPr>
          <a:xfrm>
            <a:off x="9454890" y="3840338"/>
            <a:ext cx="2503047" cy="400037"/>
          </a:xfrm>
          <a:prstGeom prst="rect">
            <a:avLst/>
          </a:prstGeom>
        </p:spPr>
        <p:txBody>
          <a:bodyPr wrap="square" lIns="182807" tIns="91404" rIns="182807" bIns="91404" numCol="1" spcCol="640080">
            <a:spAutoFit/>
          </a:bodyPr>
          <a:lstStyle/>
          <a:p>
            <a:pPr algn="ctr"/>
            <a:r>
              <a:rPr lang="en-US" sz="1400" b="1" dirty="0">
                <a:solidFill>
                  <a:schemeClr val="bg1">
                    <a:lumMod val="95000"/>
                  </a:schemeClr>
                </a:solidFill>
                <a:latin typeface="Roboto" pitchFamily="2" charset="0"/>
                <a:ea typeface="Roboto" pitchFamily="2" charset="0"/>
                <a:cs typeface="Lato Medium" panose="020F0502020204030203" pitchFamily="34" charset="0"/>
              </a:rPr>
              <a:t>BUSINESS ADVISORY</a:t>
            </a:r>
          </a:p>
        </p:txBody>
      </p:sp>
      <p:sp>
        <p:nvSpPr>
          <p:cNvPr id="59" name="Rectangle 58"/>
          <p:cNvSpPr/>
          <p:nvPr/>
        </p:nvSpPr>
        <p:spPr>
          <a:xfrm>
            <a:off x="9613076" y="4353698"/>
            <a:ext cx="2356632" cy="1800420"/>
          </a:xfrm>
          <a:prstGeom prst="rect">
            <a:avLst/>
          </a:prstGeom>
        </p:spPr>
        <p:txBody>
          <a:bodyPr wrap="square" lIns="182807" tIns="91404" rIns="182807" bIns="91404" numCol="1" spcCol="640080">
            <a:spAutoFit/>
          </a:bodyPr>
          <a:lstStyle/>
          <a:p>
            <a:pPr>
              <a:lnSpc>
                <a:spcPct val="150000"/>
              </a:lnSpc>
              <a:buFont typeface="Arial" pitchFamily="34" charset="0"/>
              <a:buChar char="•"/>
            </a:pPr>
            <a:r>
              <a:rPr lang="en-US" sz="1400" dirty="0">
                <a:solidFill>
                  <a:schemeClr val="bg1">
                    <a:lumMod val="95000"/>
                  </a:schemeClr>
                </a:solidFill>
                <a:latin typeface="Roboto" pitchFamily="2" charset="0"/>
                <a:ea typeface="Roboto" pitchFamily="2" charset="0"/>
                <a:cs typeface="Lato Light" panose="020F0502020204030203" pitchFamily="34" charset="0"/>
              </a:rPr>
              <a:t> For Companies</a:t>
            </a:r>
          </a:p>
          <a:p>
            <a:pPr>
              <a:lnSpc>
                <a:spcPct val="150000"/>
              </a:lnSpc>
              <a:buFont typeface="Arial" pitchFamily="34" charset="0"/>
              <a:buChar char="•"/>
            </a:pPr>
            <a:r>
              <a:rPr lang="en-US" sz="1400" dirty="0">
                <a:solidFill>
                  <a:schemeClr val="bg1">
                    <a:lumMod val="95000"/>
                  </a:schemeClr>
                </a:solidFill>
                <a:latin typeface="Roboto" pitchFamily="2" charset="0"/>
                <a:ea typeface="Roboto" pitchFamily="2" charset="0"/>
                <a:cs typeface="Lato Light" panose="020F0502020204030203" pitchFamily="34" charset="0"/>
              </a:rPr>
              <a:t> Lean market research   </a:t>
            </a:r>
          </a:p>
          <a:p>
            <a:pPr>
              <a:lnSpc>
                <a:spcPct val="150000"/>
              </a:lnSpc>
            </a:pPr>
            <a:r>
              <a:rPr lang="en-US" sz="1400" dirty="0">
                <a:solidFill>
                  <a:schemeClr val="bg1">
                    <a:lumMod val="95000"/>
                  </a:schemeClr>
                </a:solidFill>
                <a:latin typeface="Roboto" pitchFamily="2" charset="0"/>
                <a:ea typeface="Roboto" pitchFamily="2" charset="0"/>
                <a:cs typeface="Lato Light" panose="020F0502020204030203" pitchFamily="34" charset="0"/>
              </a:rPr>
              <a:t>   for startups</a:t>
            </a:r>
          </a:p>
          <a:p>
            <a:pPr>
              <a:lnSpc>
                <a:spcPct val="150000"/>
              </a:lnSpc>
              <a:buFont typeface="Arial" pitchFamily="34" charset="0"/>
              <a:buChar char="•"/>
            </a:pPr>
            <a:r>
              <a:rPr lang="en-US" sz="1400" dirty="0">
                <a:solidFill>
                  <a:schemeClr val="bg1">
                    <a:lumMod val="95000"/>
                  </a:schemeClr>
                </a:solidFill>
                <a:latin typeface="Roboto" pitchFamily="2" charset="0"/>
                <a:ea typeface="Roboto" pitchFamily="2" charset="0"/>
                <a:cs typeface="Lato Light" panose="020F0502020204030203" pitchFamily="34" charset="0"/>
              </a:rPr>
              <a:t> For companies  </a:t>
            </a:r>
          </a:p>
          <a:p>
            <a:pPr>
              <a:lnSpc>
                <a:spcPct val="150000"/>
              </a:lnSpc>
            </a:pPr>
            <a:r>
              <a:rPr lang="en-US" sz="1400" dirty="0">
                <a:solidFill>
                  <a:schemeClr val="bg1">
                    <a:lumMod val="95000"/>
                  </a:schemeClr>
                </a:solidFill>
                <a:latin typeface="Roboto" pitchFamily="2" charset="0"/>
                <a:ea typeface="Roboto" pitchFamily="2" charset="0"/>
                <a:cs typeface="Lato Light" panose="020F0502020204030203" pitchFamily="34" charset="0"/>
              </a:rPr>
              <a:t>   investing in startups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0911" t="10464" r="15492" b="16110"/>
          <a:stretch/>
        </p:blipFill>
        <p:spPr>
          <a:xfrm>
            <a:off x="7233345" y="2944786"/>
            <a:ext cx="914400" cy="867903"/>
          </a:xfrm>
          <a:prstGeom prst="ellipse">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1398" t="12728" r="19995" b="16468"/>
          <a:stretch/>
        </p:blipFill>
        <p:spPr>
          <a:xfrm>
            <a:off x="1219866" y="2978701"/>
            <a:ext cx="929655" cy="912752"/>
          </a:xfrm>
          <a:prstGeom prst="ellipse">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2030" t="9504" r="15870" b="17822"/>
          <a:stretch/>
        </p:blipFill>
        <p:spPr>
          <a:xfrm>
            <a:off x="4258586" y="2947993"/>
            <a:ext cx="913836" cy="876289"/>
          </a:xfrm>
          <a:prstGeom prst="ellipse">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0491" t="11290" r="15568" b="15846"/>
          <a:stretch/>
        </p:blipFill>
        <p:spPr>
          <a:xfrm>
            <a:off x="10256246" y="2941726"/>
            <a:ext cx="900333" cy="844062"/>
          </a:xfrm>
          <a:prstGeom prst="ellipse">
            <a:avLst/>
          </a:prstGeom>
        </p:spPr>
      </p:pic>
    </p:spTree>
    <p:extLst>
      <p:ext uri="{BB962C8B-B14F-4D97-AF65-F5344CB8AC3E}">
        <p14:creationId xmlns:p14="http://schemas.microsoft.com/office/powerpoint/2010/main" val="144920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71825"/>
            <a:ext cx="12192000" cy="3686175"/>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ABB04381-BEA6-4450-957C-6E6ED69E833F}"/>
              </a:ext>
            </a:extLst>
          </p:cNvPr>
          <p:cNvSpPr txBox="1"/>
          <p:nvPr/>
        </p:nvSpPr>
        <p:spPr>
          <a:xfrm>
            <a:off x="1994452" y="16564"/>
            <a:ext cx="8203095" cy="769441"/>
          </a:xfrm>
          <a:prstGeom prst="rect">
            <a:avLst/>
          </a:prstGeom>
          <a:noFill/>
        </p:spPr>
        <p:txBody>
          <a:bodyPr wrap="square" rtlCol="0">
            <a:spAutoFit/>
          </a:bodyPr>
          <a:lstStyle/>
          <a:p>
            <a:pPr algn="ctr"/>
            <a:r>
              <a:rPr lang="en-US" sz="4400" b="1" dirty="0">
                <a:latin typeface="+mj-lt"/>
                <a:ea typeface="+mj-ea"/>
                <a:cs typeface="+mj-cs"/>
              </a:rPr>
              <a:t>Prastut Service Benefits</a:t>
            </a:r>
          </a:p>
        </p:txBody>
      </p:sp>
      <p:sp>
        <p:nvSpPr>
          <p:cNvPr id="14" name="TextBox 13">
            <a:extLst>
              <a:ext uri="{FF2B5EF4-FFF2-40B4-BE49-F238E27FC236}">
                <a16:creationId xmlns:a16="http://schemas.microsoft.com/office/drawing/2014/main" id="{57DD68ED-E225-4CBF-A268-B4E443973EE7}"/>
              </a:ext>
            </a:extLst>
          </p:cNvPr>
          <p:cNvSpPr txBox="1"/>
          <p:nvPr/>
        </p:nvSpPr>
        <p:spPr>
          <a:xfrm>
            <a:off x="8497333" y="1404914"/>
            <a:ext cx="3314700" cy="1200329"/>
          </a:xfrm>
          <a:prstGeom prst="rect">
            <a:avLst/>
          </a:prstGeom>
          <a:noFill/>
        </p:spPr>
        <p:txBody>
          <a:bodyPr wrap="square" rtlCol="0">
            <a:spAutoFit/>
          </a:bodyPr>
          <a:lstStyle/>
          <a:p>
            <a:pPr algn="ctr"/>
            <a:r>
              <a:rPr lang="en-US" dirty="0">
                <a:latin typeface="Roboto" pitchFamily="2" charset="0"/>
                <a:ea typeface="Roboto" pitchFamily="2" charset="0"/>
              </a:rPr>
              <a:t>Apart from that </a:t>
            </a:r>
            <a:r>
              <a:rPr lang="en-US" b="1" dirty="0">
                <a:latin typeface="Roboto" pitchFamily="2" charset="0"/>
                <a:ea typeface="Roboto" pitchFamily="2" charset="0"/>
              </a:rPr>
              <a:t>human validated content means getting simply relevant information</a:t>
            </a:r>
            <a:r>
              <a:rPr lang="en-US" dirty="0">
                <a:latin typeface="Roboto" pitchFamily="2" charset="0"/>
                <a:ea typeface="Roboto" pitchFamily="2" charset="0"/>
              </a:rPr>
              <a:t>.</a:t>
            </a:r>
          </a:p>
        </p:txBody>
      </p:sp>
      <p:sp>
        <p:nvSpPr>
          <p:cNvPr id="11" name="TextBox 10">
            <a:extLst>
              <a:ext uri="{FF2B5EF4-FFF2-40B4-BE49-F238E27FC236}">
                <a16:creationId xmlns:a16="http://schemas.microsoft.com/office/drawing/2014/main" id="{7C8C1F56-DA38-4A30-9ACC-B3965C380D10}"/>
              </a:ext>
            </a:extLst>
          </p:cNvPr>
          <p:cNvSpPr txBox="1"/>
          <p:nvPr/>
        </p:nvSpPr>
        <p:spPr>
          <a:xfrm>
            <a:off x="621645" y="5382100"/>
            <a:ext cx="2634172" cy="400110"/>
          </a:xfrm>
          <a:prstGeom prst="rect">
            <a:avLst/>
          </a:prstGeom>
          <a:noFill/>
        </p:spPr>
        <p:txBody>
          <a:bodyPr wrap="square" rtlCol="0">
            <a:spAutoFit/>
          </a:bodyPr>
          <a:lstStyle/>
          <a:p>
            <a:pPr algn="ctr"/>
            <a:r>
              <a:rPr lang="en-US" sz="2000" b="1" dirty="0">
                <a:solidFill>
                  <a:srgbClr val="FFC000"/>
                </a:solidFill>
                <a:latin typeface="Roboto Black" pitchFamily="2" charset="0"/>
                <a:ea typeface="Roboto Black" pitchFamily="2" charset="0"/>
              </a:rPr>
              <a:t>CONSOLIDATION</a:t>
            </a:r>
          </a:p>
        </p:txBody>
      </p:sp>
      <p:sp>
        <p:nvSpPr>
          <p:cNvPr id="21" name="TextBox 20">
            <a:extLst>
              <a:ext uri="{FF2B5EF4-FFF2-40B4-BE49-F238E27FC236}">
                <a16:creationId xmlns:a16="http://schemas.microsoft.com/office/drawing/2014/main" id="{7C8C1F56-DA38-4A30-9ACC-B3965C380D10}"/>
              </a:ext>
            </a:extLst>
          </p:cNvPr>
          <p:cNvSpPr txBox="1"/>
          <p:nvPr/>
        </p:nvSpPr>
        <p:spPr>
          <a:xfrm>
            <a:off x="4692733" y="5382100"/>
            <a:ext cx="2776846" cy="400110"/>
          </a:xfrm>
          <a:prstGeom prst="rect">
            <a:avLst/>
          </a:prstGeom>
          <a:noFill/>
        </p:spPr>
        <p:txBody>
          <a:bodyPr wrap="square" rtlCol="0">
            <a:spAutoFit/>
          </a:bodyPr>
          <a:lstStyle/>
          <a:p>
            <a:pPr algn="ctr"/>
            <a:r>
              <a:rPr lang="en-US" sz="2000" b="1" dirty="0">
                <a:solidFill>
                  <a:srgbClr val="FFC000"/>
                </a:solidFill>
                <a:latin typeface="Roboto Black" pitchFamily="2" charset="0"/>
                <a:ea typeface="Roboto Black" pitchFamily="2" charset="0"/>
              </a:rPr>
              <a:t>RESPOND FASTER</a:t>
            </a:r>
          </a:p>
        </p:txBody>
      </p:sp>
      <p:sp>
        <p:nvSpPr>
          <p:cNvPr id="22" name="TextBox 21">
            <a:extLst>
              <a:ext uri="{FF2B5EF4-FFF2-40B4-BE49-F238E27FC236}">
                <a16:creationId xmlns:a16="http://schemas.microsoft.com/office/drawing/2014/main" id="{7C8C1F56-DA38-4A30-9ACC-B3965C380D10}"/>
              </a:ext>
            </a:extLst>
          </p:cNvPr>
          <p:cNvSpPr txBox="1"/>
          <p:nvPr/>
        </p:nvSpPr>
        <p:spPr>
          <a:xfrm>
            <a:off x="9199418" y="5382100"/>
            <a:ext cx="2064327" cy="400110"/>
          </a:xfrm>
          <a:prstGeom prst="rect">
            <a:avLst/>
          </a:prstGeom>
          <a:noFill/>
        </p:spPr>
        <p:txBody>
          <a:bodyPr wrap="square" rtlCol="0">
            <a:spAutoFit/>
          </a:bodyPr>
          <a:lstStyle/>
          <a:p>
            <a:pPr algn="ctr"/>
            <a:r>
              <a:rPr lang="en-US" sz="2000" b="1" dirty="0">
                <a:solidFill>
                  <a:srgbClr val="FFC000"/>
                </a:solidFill>
                <a:latin typeface="Roboto Black" pitchFamily="2" charset="0"/>
                <a:ea typeface="Roboto Black" pitchFamily="2" charset="0"/>
              </a:rPr>
              <a:t>KNOWLEDGE</a:t>
            </a:r>
          </a:p>
        </p:txBody>
      </p:sp>
      <p:sp>
        <p:nvSpPr>
          <p:cNvPr id="3" name="Rectangle 2"/>
          <p:cNvSpPr/>
          <p:nvPr/>
        </p:nvSpPr>
        <p:spPr>
          <a:xfrm>
            <a:off x="371474" y="1404914"/>
            <a:ext cx="3574181" cy="923330"/>
          </a:xfrm>
          <a:prstGeom prst="rect">
            <a:avLst/>
          </a:prstGeom>
        </p:spPr>
        <p:txBody>
          <a:bodyPr wrap="square">
            <a:spAutoFit/>
          </a:bodyPr>
          <a:lstStyle/>
          <a:p>
            <a:pPr algn="ctr"/>
            <a:r>
              <a:rPr lang="en-US" dirty="0">
                <a:latin typeface="Roboto" pitchFamily="2" charset="0"/>
                <a:ea typeface="Roboto" pitchFamily="2" charset="0"/>
              </a:rPr>
              <a:t>We provide a consolidation of the </a:t>
            </a:r>
            <a:r>
              <a:rPr lang="en-US" b="1" dirty="0">
                <a:latin typeface="Roboto" pitchFamily="2" charset="0"/>
                <a:ea typeface="Roboto" pitchFamily="2" charset="0"/>
              </a:rPr>
              <a:t>best amount of data in a short amount</a:t>
            </a:r>
            <a:r>
              <a:rPr lang="en-US" dirty="0">
                <a:latin typeface="Roboto" pitchFamily="2" charset="0"/>
                <a:ea typeface="Roboto" pitchFamily="2" charset="0"/>
              </a:rPr>
              <a:t> of time. </a:t>
            </a:r>
            <a:endParaRPr lang="en-IN" dirty="0"/>
          </a:p>
        </p:txBody>
      </p:sp>
      <p:sp>
        <p:nvSpPr>
          <p:cNvPr id="5" name="Rectangle 4"/>
          <p:cNvSpPr/>
          <p:nvPr/>
        </p:nvSpPr>
        <p:spPr>
          <a:xfrm>
            <a:off x="4649869" y="1404914"/>
            <a:ext cx="3143250" cy="923330"/>
          </a:xfrm>
          <a:prstGeom prst="rect">
            <a:avLst/>
          </a:prstGeom>
        </p:spPr>
        <p:txBody>
          <a:bodyPr wrap="square">
            <a:spAutoFit/>
          </a:bodyPr>
          <a:lstStyle/>
          <a:p>
            <a:pPr algn="ctr"/>
            <a:r>
              <a:rPr lang="en-US" dirty="0">
                <a:latin typeface="Roboto" pitchFamily="2" charset="0"/>
                <a:ea typeface="Roboto" pitchFamily="2" charset="0"/>
              </a:rPr>
              <a:t>We assist to understand the </a:t>
            </a:r>
            <a:r>
              <a:rPr lang="en-US" b="1" dirty="0">
                <a:latin typeface="Roboto" pitchFamily="2" charset="0"/>
                <a:ea typeface="Roboto" pitchFamily="2" charset="0"/>
              </a:rPr>
              <a:t>impact with more informed decisions</a:t>
            </a:r>
            <a:r>
              <a:rPr lang="en-US" dirty="0">
                <a:latin typeface="Roboto" pitchFamily="2" charset="0"/>
                <a:ea typeface="Roboto" pitchFamily="2" charset="0"/>
              </a:rPr>
              <a:t>.</a:t>
            </a:r>
            <a:endParaRPr lang="en-IN"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109" y="3559126"/>
            <a:ext cx="1516633" cy="1643607"/>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8671" y="3553030"/>
            <a:ext cx="1505820" cy="164970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18" y="3553030"/>
            <a:ext cx="1515753" cy="1649703"/>
          </a:xfrm>
          <a:prstGeom prst="rect">
            <a:avLst/>
          </a:prstGeom>
        </p:spPr>
      </p:pic>
    </p:spTree>
    <p:extLst>
      <p:ext uri="{BB962C8B-B14F-4D97-AF65-F5344CB8AC3E}">
        <p14:creationId xmlns:p14="http://schemas.microsoft.com/office/powerpoint/2010/main" val="84313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nvSpPr>
        <p:spPr>
          <a:xfrm>
            <a:off x="1062878" y="137508"/>
            <a:ext cx="10515600" cy="7083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a:t>Primary Market Research</a:t>
            </a:r>
          </a:p>
        </p:txBody>
      </p:sp>
      <p:sp>
        <p:nvSpPr>
          <p:cNvPr id="18" name="Rectangle 17"/>
          <p:cNvSpPr/>
          <p:nvPr/>
        </p:nvSpPr>
        <p:spPr>
          <a:xfrm>
            <a:off x="174168" y="1925922"/>
            <a:ext cx="3777474" cy="4185761"/>
          </a:xfrm>
          <a:prstGeom prst="rect">
            <a:avLst/>
          </a:prstGeom>
        </p:spPr>
        <p:txBody>
          <a:bodyPr wrap="square">
            <a:spAutoFit/>
          </a:bodyPr>
          <a:lstStyle/>
          <a:p>
            <a:pPr marL="285750" lvl="0" indent="-285750" algn="just">
              <a:buFont typeface="Arial" panose="020B0604020202020204" pitchFamily="34" charset="0"/>
              <a:buChar char="•"/>
            </a:pPr>
            <a:r>
              <a:rPr lang="en-US" sz="1350" dirty="0"/>
              <a:t>Brand Studies – Track, Perception, Health Monitor, Matrix, Pathway, Performance, and Strategy</a:t>
            </a:r>
          </a:p>
          <a:p>
            <a:pPr marL="285750" lvl="0" indent="-285750" algn="just">
              <a:buFont typeface="Arial" panose="020B0604020202020204" pitchFamily="34" charset="0"/>
              <a:buChar char="•"/>
            </a:pPr>
            <a:r>
              <a:rPr lang="en-US" sz="1350" dirty="0"/>
              <a:t>Brand Equity Index</a:t>
            </a:r>
          </a:p>
          <a:p>
            <a:pPr marL="285750" lvl="0" indent="-285750" algn="just">
              <a:buFont typeface="Arial" panose="020B0604020202020204" pitchFamily="34" charset="0"/>
              <a:buChar char="•"/>
            </a:pPr>
            <a:r>
              <a:rPr lang="en-US" sz="1350" dirty="0"/>
              <a:t>CSAT Trend Analysis</a:t>
            </a:r>
          </a:p>
          <a:p>
            <a:pPr marL="285750" lvl="0" indent="-285750" algn="just">
              <a:buFont typeface="Arial" panose="020B0604020202020204" pitchFamily="34" charset="0"/>
              <a:buChar char="•"/>
            </a:pPr>
            <a:r>
              <a:rPr lang="en-US" sz="1350" dirty="0"/>
              <a:t>Communication Testing using EPIC Model (Empathy, Persuasion, Intent and Comprehension)</a:t>
            </a:r>
          </a:p>
          <a:p>
            <a:pPr marL="285750" lvl="0" indent="-285750" algn="just">
              <a:buFont typeface="Arial" panose="020B0604020202020204" pitchFamily="34" charset="0"/>
              <a:buChar char="•"/>
            </a:pPr>
            <a:r>
              <a:rPr lang="en-US" sz="1350" dirty="0"/>
              <a:t>Price Tracking, Obtaining the right price point using different pricing scales</a:t>
            </a:r>
          </a:p>
          <a:p>
            <a:pPr marL="285750" lvl="0" indent="-285750" algn="just">
              <a:buFont typeface="Arial" panose="020B0604020202020204" pitchFamily="34" charset="0"/>
              <a:buChar char="•"/>
            </a:pPr>
            <a:r>
              <a:rPr lang="en-US" sz="1350" dirty="0"/>
              <a:t>Product Development, Concept Development and testing</a:t>
            </a:r>
          </a:p>
          <a:p>
            <a:pPr marL="285750" lvl="0" indent="-285750" algn="just">
              <a:buFont typeface="Arial" panose="020B0604020202020204" pitchFamily="34" charset="0"/>
              <a:buChar char="•"/>
            </a:pPr>
            <a:r>
              <a:rPr lang="en-US" sz="1350" dirty="0"/>
              <a:t>Loyalty Track using Net promoter surveys</a:t>
            </a:r>
          </a:p>
          <a:p>
            <a:pPr marL="285750" lvl="0" indent="-285750" algn="just">
              <a:buFont typeface="Arial" panose="020B0604020202020204" pitchFamily="34" charset="0"/>
              <a:buChar char="•"/>
            </a:pPr>
            <a:r>
              <a:rPr lang="en-US" sz="1350" dirty="0"/>
              <a:t>Shopper Insights, profiling using retail intercepts</a:t>
            </a:r>
          </a:p>
          <a:p>
            <a:pPr marL="285750" lvl="0" indent="-285750" algn="just">
              <a:buFont typeface="Arial" panose="020B0604020202020204" pitchFamily="34" charset="0"/>
              <a:buChar char="•"/>
            </a:pPr>
            <a:r>
              <a:rPr lang="en-US" sz="1350" dirty="0"/>
              <a:t>Branding and Nomenclature Research</a:t>
            </a:r>
          </a:p>
          <a:p>
            <a:pPr marL="285750" lvl="0" indent="-285750" algn="just">
              <a:buFont typeface="Arial" panose="020B0604020202020204" pitchFamily="34" charset="0"/>
              <a:buChar char="•"/>
            </a:pPr>
            <a:r>
              <a:rPr lang="en-US" sz="1350" dirty="0"/>
              <a:t>Product features trade off Using conjoint analysis</a:t>
            </a:r>
          </a:p>
          <a:p>
            <a:pPr marL="285750" lvl="0" indent="-285750" algn="just">
              <a:buFont typeface="Arial" panose="020B0604020202020204" pitchFamily="34" charset="0"/>
              <a:buChar char="•"/>
            </a:pPr>
            <a:r>
              <a:rPr lang="en-US" sz="1350" dirty="0"/>
              <a:t>Consumer U &amp; A, Buyer Behaviour.</a:t>
            </a:r>
          </a:p>
        </p:txBody>
      </p:sp>
      <p:sp>
        <p:nvSpPr>
          <p:cNvPr id="71" name="Rectangle 70"/>
          <p:cNvSpPr/>
          <p:nvPr/>
        </p:nvSpPr>
        <p:spPr>
          <a:xfrm>
            <a:off x="4299103" y="1925922"/>
            <a:ext cx="3772718" cy="1877437"/>
          </a:xfrm>
          <a:prstGeom prst="rect">
            <a:avLst/>
          </a:prstGeom>
        </p:spPr>
        <p:txBody>
          <a:bodyPr wrap="square">
            <a:spAutoFit/>
          </a:bodyPr>
          <a:lstStyle/>
          <a:p>
            <a:pPr marL="285750" indent="-285750" algn="just">
              <a:buFont typeface="Arial" panose="020B0604020202020204" pitchFamily="34" charset="0"/>
              <a:buChar char="•"/>
            </a:pPr>
            <a:r>
              <a:rPr lang="en-US" sz="1400" dirty="0"/>
              <a:t>In Depth Interviews</a:t>
            </a:r>
          </a:p>
          <a:p>
            <a:pPr marL="285750" indent="-285750" algn="just">
              <a:buFont typeface="Arial" panose="020B0604020202020204" pitchFamily="34" charset="0"/>
              <a:buChar char="•"/>
            </a:pPr>
            <a:r>
              <a:rPr lang="en-US" sz="1400" dirty="0"/>
              <a:t>Industry Scan</a:t>
            </a:r>
          </a:p>
          <a:p>
            <a:pPr marL="285750" indent="-285750" algn="just">
              <a:buFont typeface="Arial" panose="020B0604020202020204" pitchFamily="34" charset="0"/>
              <a:buChar char="•"/>
            </a:pPr>
            <a:r>
              <a:rPr lang="en-US" sz="1400" dirty="0"/>
              <a:t>Focus group discussions</a:t>
            </a:r>
          </a:p>
          <a:p>
            <a:pPr marL="285750" indent="-285750" algn="just">
              <a:buFont typeface="Arial" panose="020B0604020202020204" pitchFamily="34" charset="0"/>
              <a:buChar char="•"/>
            </a:pPr>
            <a:r>
              <a:rPr lang="en-US" sz="1400" dirty="0"/>
              <a:t>Diads/ Triads</a:t>
            </a:r>
          </a:p>
          <a:p>
            <a:pPr marL="285750" indent="-285750" algn="just">
              <a:buFont typeface="Arial" panose="020B0604020202020204" pitchFamily="34" charset="0"/>
              <a:buChar char="•"/>
            </a:pPr>
            <a:r>
              <a:rPr lang="en-US" sz="1400" dirty="0"/>
              <a:t>Ethnographic Studies</a:t>
            </a:r>
          </a:p>
          <a:p>
            <a:pPr marL="285750" indent="-285750" algn="just">
              <a:buFont typeface="Arial" panose="020B0604020202020204" pitchFamily="34" charset="0"/>
              <a:buChar char="•"/>
            </a:pPr>
            <a:r>
              <a:rPr lang="en-US" sz="1400" dirty="0"/>
              <a:t>Market Visits</a:t>
            </a:r>
          </a:p>
          <a:p>
            <a:pPr marL="285750" indent="-285750" algn="just">
              <a:buFont typeface="Arial" panose="020B0604020202020204" pitchFamily="34" charset="0"/>
              <a:buChar char="•"/>
            </a:pPr>
            <a:r>
              <a:rPr lang="en-US" sz="1400" dirty="0"/>
              <a:t>Market/Channel Scan</a:t>
            </a:r>
          </a:p>
          <a:p>
            <a:pPr marL="285750" indent="-285750" algn="just">
              <a:buFont typeface="Arial" panose="020B0604020202020204" pitchFamily="34" charset="0"/>
              <a:buChar char="•"/>
            </a:pPr>
            <a:r>
              <a:rPr lang="en-US" sz="1400" dirty="0"/>
              <a:t>Brand Stakeholder workshops</a:t>
            </a:r>
          </a:p>
        </p:txBody>
      </p:sp>
      <p:sp>
        <p:nvSpPr>
          <p:cNvPr id="76" name="TextBox 75"/>
          <p:cNvSpPr txBox="1"/>
          <p:nvPr/>
        </p:nvSpPr>
        <p:spPr>
          <a:xfrm>
            <a:off x="270390" y="1267097"/>
            <a:ext cx="3585029" cy="400110"/>
          </a:xfrm>
          <a:prstGeom prst="rect">
            <a:avLst/>
          </a:prstGeom>
          <a:solidFill>
            <a:srgbClr val="FFC000"/>
          </a:solidFill>
        </p:spPr>
        <p:txBody>
          <a:bodyPr vert="horz" wrap="square" rtlCol="0">
            <a:spAutoFit/>
          </a:bodyPr>
          <a:lstStyle/>
          <a:p>
            <a:r>
              <a:rPr lang="en-IN" sz="2000" dirty="0"/>
              <a:t>QUANTITATIVE RESEARCH</a:t>
            </a:r>
          </a:p>
        </p:txBody>
      </p:sp>
      <p:sp>
        <p:nvSpPr>
          <p:cNvPr id="77" name="TextBox 76"/>
          <p:cNvSpPr txBox="1"/>
          <p:nvPr/>
        </p:nvSpPr>
        <p:spPr>
          <a:xfrm>
            <a:off x="4299098" y="1267097"/>
            <a:ext cx="3772721" cy="400110"/>
          </a:xfrm>
          <a:prstGeom prst="rect">
            <a:avLst/>
          </a:prstGeom>
          <a:solidFill>
            <a:srgbClr val="FFC000"/>
          </a:solidFill>
        </p:spPr>
        <p:txBody>
          <a:bodyPr vert="horz" wrap="square" rtlCol="0">
            <a:spAutoFit/>
          </a:bodyPr>
          <a:lstStyle/>
          <a:p>
            <a:r>
              <a:rPr lang="en-IN" sz="2000" dirty="0"/>
              <a:t>QUALITATIVE RESEARCH</a:t>
            </a:r>
          </a:p>
        </p:txBody>
      </p:sp>
      <p:sp>
        <p:nvSpPr>
          <p:cNvPr id="86" name="TextBox 85"/>
          <p:cNvSpPr txBox="1"/>
          <p:nvPr/>
        </p:nvSpPr>
        <p:spPr>
          <a:xfrm>
            <a:off x="8515498" y="1267097"/>
            <a:ext cx="3676492" cy="400110"/>
          </a:xfrm>
          <a:prstGeom prst="rect">
            <a:avLst/>
          </a:prstGeom>
          <a:solidFill>
            <a:srgbClr val="FFC000"/>
          </a:solidFill>
        </p:spPr>
        <p:txBody>
          <a:bodyPr vert="horz" wrap="square" rtlCol="0">
            <a:spAutoFit/>
          </a:bodyPr>
          <a:lstStyle/>
          <a:p>
            <a:r>
              <a:rPr lang="en-IN" sz="2000" dirty="0"/>
              <a:t>ONLINE &amp; MOBILE SURVEY</a:t>
            </a:r>
          </a:p>
        </p:txBody>
      </p:sp>
      <p:sp>
        <p:nvSpPr>
          <p:cNvPr id="87" name="Rectangle 86"/>
          <p:cNvSpPr/>
          <p:nvPr/>
        </p:nvSpPr>
        <p:spPr>
          <a:xfrm>
            <a:off x="8419282" y="1925922"/>
            <a:ext cx="3772718" cy="1169551"/>
          </a:xfrm>
          <a:prstGeom prst="rect">
            <a:avLst/>
          </a:prstGeom>
        </p:spPr>
        <p:txBody>
          <a:bodyPr wrap="square">
            <a:spAutoFit/>
          </a:bodyPr>
          <a:lstStyle/>
          <a:p>
            <a:pPr marL="285750" lvl="0" indent="-285750">
              <a:buFont typeface="Arial" panose="020B0604020202020204" pitchFamily="34" charset="0"/>
              <a:buChar char="•"/>
            </a:pPr>
            <a:r>
              <a:rPr lang="en-US" sz="1400" dirty="0"/>
              <a:t>Internet based research survey design by keeping in mind the target audience &amp; scope of study through Email, SMS, WhatsApp mode.</a:t>
            </a:r>
          </a:p>
          <a:p>
            <a:pPr marL="285750" lvl="0" indent="-285750">
              <a:buFont typeface="Arial" panose="020B0604020202020204" pitchFamily="34" charset="0"/>
              <a:buChar char="•"/>
            </a:pPr>
            <a:r>
              <a:rPr lang="en-US" sz="1400" dirty="0"/>
              <a:t>Online Qualitative facility</a:t>
            </a:r>
          </a:p>
        </p:txBody>
      </p:sp>
      <p:sp>
        <p:nvSpPr>
          <p:cNvPr id="88" name="TextBox 87"/>
          <p:cNvSpPr txBox="1"/>
          <p:nvPr/>
        </p:nvSpPr>
        <p:spPr>
          <a:xfrm>
            <a:off x="4299098" y="4064968"/>
            <a:ext cx="3772721" cy="400110"/>
          </a:xfrm>
          <a:prstGeom prst="rect">
            <a:avLst/>
          </a:prstGeom>
          <a:solidFill>
            <a:srgbClr val="FFC000"/>
          </a:solidFill>
        </p:spPr>
        <p:txBody>
          <a:bodyPr vert="horz" wrap="square" rtlCol="0">
            <a:spAutoFit/>
          </a:bodyPr>
          <a:lstStyle/>
          <a:p>
            <a:r>
              <a:rPr lang="en-IN" sz="2000" dirty="0"/>
              <a:t>COMPETITOR BENCH MARKING</a:t>
            </a:r>
          </a:p>
        </p:txBody>
      </p:sp>
      <p:sp>
        <p:nvSpPr>
          <p:cNvPr id="89" name="Rectangle 88"/>
          <p:cNvSpPr/>
          <p:nvPr/>
        </p:nvSpPr>
        <p:spPr>
          <a:xfrm>
            <a:off x="4299101" y="4711480"/>
            <a:ext cx="3772718" cy="738664"/>
          </a:xfrm>
          <a:prstGeom prst="rect">
            <a:avLst/>
          </a:prstGeom>
        </p:spPr>
        <p:txBody>
          <a:bodyPr wrap="square">
            <a:spAutoFit/>
          </a:bodyPr>
          <a:lstStyle/>
          <a:p>
            <a:pPr marL="285750" lvl="0" indent="-285750">
              <a:buFont typeface="Arial" panose="020B0604020202020204" pitchFamily="34" charset="0"/>
              <a:buChar char="•"/>
            </a:pPr>
            <a:r>
              <a:rPr lang="en-US" sz="1400" dirty="0"/>
              <a:t>Competitor survey design to access what are the offerings and attractive facilities competitor brands are providing.</a:t>
            </a:r>
          </a:p>
        </p:txBody>
      </p:sp>
      <p:sp>
        <p:nvSpPr>
          <p:cNvPr id="90" name="TextBox 89"/>
          <p:cNvSpPr txBox="1"/>
          <p:nvPr/>
        </p:nvSpPr>
        <p:spPr>
          <a:xfrm>
            <a:off x="8605017" y="4064968"/>
            <a:ext cx="3586983" cy="400110"/>
          </a:xfrm>
          <a:prstGeom prst="rect">
            <a:avLst/>
          </a:prstGeom>
          <a:solidFill>
            <a:srgbClr val="FFC000"/>
          </a:solidFill>
        </p:spPr>
        <p:txBody>
          <a:bodyPr vert="horz" wrap="square" rtlCol="0">
            <a:spAutoFit/>
          </a:bodyPr>
          <a:lstStyle/>
          <a:p>
            <a:r>
              <a:rPr lang="en-IN" sz="2000" dirty="0"/>
              <a:t>DATA QUALITY &amp; ANALYSIS</a:t>
            </a:r>
          </a:p>
        </p:txBody>
      </p:sp>
      <p:sp>
        <p:nvSpPr>
          <p:cNvPr id="91" name="Rectangle 90"/>
          <p:cNvSpPr/>
          <p:nvPr/>
        </p:nvSpPr>
        <p:spPr>
          <a:xfrm>
            <a:off x="8419272" y="4711480"/>
            <a:ext cx="3772718" cy="1384995"/>
          </a:xfrm>
          <a:prstGeom prst="rect">
            <a:avLst/>
          </a:prstGeom>
        </p:spPr>
        <p:txBody>
          <a:bodyPr wrap="square">
            <a:spAutoFit/>
          </a:bodyPr>
          <a:lstStyle/>
          <a:p>
            <a:pPr marL="285750" lvl="0" indent="-285750">
              <a:buFont typeface="Arial" panose="020B0604020202020204" pitchFamily="34" charset="0"/>
              <a:buChar char="•"/>
            </a:pPr>
            <a:r>
              <a:rPr lang="en-US" sz="1400" dirty="0"/>
              <a:t>Qualitative data ,quantitative data or a mixture of both, is brought together and analyzed using statistical tools in order to draw conclusions.</a:t>
            </a:r>
          </a:p>
          <a:p>
            <a:pPr marL="285750" lvl="0" indent="-285750">
              <a:buFont typeface="Arial" panose="020B0604020202020204" pitchFamily="34" charset="0"/>
              <a:buChar char="•"/>
            </a:pPr>
            <a:r>
              <a:rPr lang="en-US" sz="1400" dirty="0"/>
              <a:t>Conclusions are then used to generate key insights and building the report</a:t>
            </a:r>
          </a:p>
        </p:txBody>
      </p:sp>
    </p:spTree>
    <p:extLst>
      <p:ext uri="{BB962C8B-B14F-4D97-AF65-F5344CB8AC3E}">
        <p14:creationId xmlns:p14="http://schemas.microsoft.com/office/powerpoint/2010/main" val="105703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nvSpPr>
        <p:spPr>
          <a:xfrm>
            <a:off x="1062878" y="137508"/>
            <a:ext cx="10515600" cy="7083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a:t>Advanced Analytics</a:t>
            </a:r>
          </a:p>
        </p:txBody>
      </p:sp>
      <p:sp>
        <p:nvSpPr>
          <p:cNvPr id="18" name="Rectangle 17"/>
          <p:cNvSpPr/>
          <p:nvPr/>
        </p:nvSpPr>
        <p:spPr>
          <a:xfrm>
            <a:off x="174168" y="1925922"/>
            <a:ext cx="3777474" cy="1754326"/>
          </a:xfrm>
          <a:prstGeom prst="rect">
            <a:avLst/>
          </a:prstGeom>
        </p:spPr>
        <p:txBody>
          <a:bodyPr wrap="square">
            <a:spAutoFit/>
          </a:bodyPr>
          <a:lstStyle/>
          <a:p>
            <a:pPr marL="285750" lvl="0" indent="-285750" algn="just">
              <a:buFont typeface="Arial" panose="020B0604020202020204" pitchFamily="34" charset="0"/>
              <a:buChar char="•"/>
            </a:pPr>
            <a:r>
              <a:rPr lang="en-IN" sz="1350" dirty="0"/>
              <a:t>Factor Analysis</a:t>
            </a:r>
          </a:p>
          <a:p>
            <a:pPr marL="285750" lvl="0" indent="-285750" algn="just">
              <a:buFont typeface="Arial" panose="020B0604020202020204" pitchFamily="34" charset="0"/>
              <a:buChar char="•"/>
            </a:pPr>
            <a:r>
              <a:rPr lang="en-IN" sz="1350" dirty="0"/>
              <a:t>Cluster Analysis</a:t>
            </a:r>
          </a:p>
          <a:p>
            <a:pPr marL="285750" lvl="0" indent="-285750" algn="just">
              <a:buFont typeface="Arial" panose="020B0604020202020204" pitchFamily="34" charset="0"/>
              <a:buChar char="•"/>
            </a:pPr>
            <a:r>
              <a:rPr lang="en-IN" sz="1350" dirty="0"/>
              <a:t>Time Series Analysis</a:t>
            </a:r>
          </a:p>
          <a:p>
            <a:pPr marL="285750" lvl="0" indent="-285750" algn="just">
              <a:buFont typeface="Arial" panose="020B0604020202020204" pitchFamily="34" charset="0"/>
              <a:buChar char="•"/>
            </a:pPr>
            <a:r>
              <a:rPr lang="en-IN" sz="1350" dirty="0"/>
              <a:t>Linear Regression Analysis</a:t>
            </a:r>
          </a:p>
          <a:p>
            <a:pPr marL="285750" lvl="0" indent="-285750" algn="just">
              <a:buFont typeface="Arial" panose="020B0604020202020204" pitchFamily="34" charset="0"/>
              <a:buChar char="•"/>
            </a:pPr>
            <a:r>
              <a:rPr lang="en-IN" sz="1350" dirty="0"/>
              <a:t>Correspondence Analysis</a:t>
            </a:r>
          </a:p>
          <a:p>
            <a:pPr marL="285750" lvl="0" indent="-285750" algn="just">
              <a:buFont typeface="Arial" panose="020B0604020202020204" pitchFamily="34" charset="0"/>
              <a:buChar char="•"/>
            </a:pPr>
            <a:r>
              <a:rPr lang="en-IN" sz="1350" dirty="0"/>
              <a:t>Key Driver Analysis</a:t>
            </a:r>
          </a:p>
          <a:p>
            <a:pPr marL="285750" lvl="0" indent="-285750" algn="just">
              <a:buFont typeface="Arial" panose="020B0604020202020204" pitchFamily="34" charset="0"/>
              <a:buChar char="•"/>
            </a:pPr>
            <a:r>
              <a:rPr lang="en-IN" sz="1350" dirty="0"/>
              <a:t>Conjoint Analysis</a:t>
            </a:r>
          </a:p>
          <a:p>
            <a:pPr marL="285750" lvl="0" indent="-285750" algn="just">
              <a:buFont typeface="Arial" panose="020B0604020202020204" pitchFamily="34" charset="0"/>
              <a:buChar char="•"/>
            </a:pPr>
            <a:r>
              <a:rPr lang="en-IN" sz="1350" dirty="0"/>
              <a:t>Discriminant Analysis</a:t>
            </a:r>
          </a:p>
        </p:txBody>
      </p:sp>
      <p:sp>
        <p:nvSpPr>
          <p:cNvPr id="71" name="Rectangle 70"/>
          <p:cNvSpPr/>
          <p:nvPr/>
        </p:nvSpPr>
        <p:spPr>
          <a:xfrm>
            <a:off x="4299103" y="1925922"/>
            <a:ext cx="3772718" cy="954107"/>
          </a:xfrm>
          <a:prstGeom prst="rect">
            <a:avLst/>
          </a:prstGeom>
        </p:spPr>
        <p:txBody>
          <a:bodyPr wrap="square">
            <a:spAutoFit/>
          </a:bodyPr>
          <a:lstStyle/>
          <a:p>
            <a:pPr marL="285750" indent="-285750" algn="just">
              <a:buFont typeface="Arial" panose="020B0604020202020204" pitchFamily="34" charset="0"/>
              <a:buChar char="•"/>
            </a:pPr>
            <a:r>
              <a:rPr lang="en-IN" sz="1400" dirty="0"/>
              <a:t>Social Media Listening</a:t>
            </a:r>
          </a:p>
          <a:p>
            <a:pPr marL="285750" indent="-285750" algn="just">
              <a:buFont typeface="Arial" panose="020B0604020202020204" pitchFamily="34" charset="0"/>
              <a:buChar char="•"/>
            </a:pPr>
            <a:r>
              <a:rPr lang="en-IN" sz="1400" dirty="0"/>
              <a:t>Mining Consumer Conversations</a:t>
            </a:r>
          </a:p>
          <a:p>
            <a:pPr marL="285750" indent="-285750" algn="just">
              <a:buFont typeface="Arial" panose="020B0604020202020204" pitchFamily="34" charset="0"/>
              <a:buChar char="•"/>
            </a:pPr>
            <a:r>
              <a:rPr lang="en-IN" sz="1400" dirty="0"/>
              <a:t>Deriving Brand Association Maps</a:t>
            </a:r>
          </a:p>
          <a:p>
            <a:pPr marL="285750" indent="-285750" algn="just">
              <a:buFont typeface="Arial" panose="020B0604020202020204" pitchFamily="34" charset="0"/>
              <a:buChar char="•"/>
            </a:pPr>
            <a:r>
              <a:rPr lang="en-IN" sz="1400" dirty="0"/>
              <a:t>Voice of Customer Analysis</a:t>
            </a:r>
          </a:p>
        </p:txBody>
      </p:sp>
      <p:sp>
        <p:nvSpPr>
          <p:cNvPr id="76" name="TextBox 75"/>
          <p:cNvSpPr txBox="1"/>
          <p:nvPr/>
        </p:nvSpPr>
        <p:spPr>
          <a:xfrm>
            <a:off x="174168" y="1441750"/>
            <a:ext cx="3672118" cy="400110"/>
          </a:xfrm>
          <a:prstGeom prst="rect">
            <a:avLst/>
          </a:prstGeom>
          <a:solidFill>
            <a:srgbClr val="FFC000"/>
          </a:solidFill>
        </p:spPr>
        <p:txBody>
          <a:bodyPr vert="horz" wrap="square" rtlCol="0">
            <a:spAutoFit/>
          </a:bodyPr>
          <a:lstStyle/>
          <a:p>
            <a:r>
              <a:rPr lang="en-IN" sz="2000" dirty="0"/>
              <a:t>TRADITIONAL  ANALYTICS</a:t>
            </a:r>
          </a:p>
        </p:txBody>
      </p:sp>
      <p:sp>
        <p:nvSpPr>
          <p:cNvPr id="77" name="TextBox 76"/>
          <p:cNvSpPr txBox="1"/>
          <p:nvPr/>
        </p:nvSpPr>
        <p:spPr>
          <a:xfrm>
            <a:off x="4246425" y="1441750"/>
            <a:ext cx="3772718" cy="400110"/>
          </a:xfrm>
          <a:prstGeom prst="rect">
            <a:avLst/>
          </a:prstGeom>
          <a:solidFill>
            <a:srgbClr val="FFC000"/>
          </a:solidFill>
        </p:spPr>
        <p:txBody>
          <a:bodyPr vert="horz" wrap="square" rtlCol="0">
            <a:spAutoFit/>
          </a:bodyPr>
          <a:lstStyle/>
          <a:p>
            <a:r>
              <a:rPr lang="en-IN" sz="2000" dirty="0"/>
              <a:t>SOCIAL MEDIA ANALYTICS </a:t>
            </a:r>
          </a:p>
        </p:txBody>
      </p:sp>
      <p:sp>
        <p:nvSpPr>
          <p:cNvPr id="86" name="TextBox 85"/>
          <p:cNvSpPr txBox="1"/>
          <p:nvPr/>
        </p:nvSpPr>
        <p:spPr>
          <a:xfrm>
            <a:off x="8419282" y="1444168"/>
            <a:ext cx="3667362" cy="400110"/>
          </a:xfrm>
          <a:prstGeom prst="rect">
            <a:avLst/>
          </a:prstGeom>
          <a:solidFill>
            <a:srgbClr val="FFC000"/>
          </a:solidFill>
        </p:spPr>
        <p:txBody>
          <a:bodyPr vert="horz" wrap="square" rtlCol="0">
            <a:spAutoFit/>
          </a:bodyPr>
          <a:lstStyle/>
          <a:p>
            <a:r>
              <a:rPr lang="en-IN" sz="2000" dirty="0"/>
              <a:t>BIG DATA ANALYTICS</a:t>
            </a:r>
          </a:p>
        </p:txBody>
      </p:sp>
      <p:sp>
        <p:nvSpPr>
          <p:cNvPr id="87" name="Rectangle 86"/>
          <p:cNvSpPr/>
          <p:nvPr/>
        </p:nvSpPr>
        <p:spPr>
          <a:xfrm>
            <a:off x="8366604" y="1925922"/>
            <a:ext cx="3772718" cy="954107"/>
          </a:xfrm>
          <a:prstGeom prst="rect">
            <a:avLst/>
          </a:prstGeom>
        </p:spPr>
        <p:txBody>
          <a:bodyPr wrap="square">
            <a:spAutoFit/>
          </a:bodyPr>
          <a:lstStyle/>
          <a:p>
            <a:pPr marL="285750" lvl="0" indent="-285750">
              <a:buFont typeface="Arial" panose="020B0604020202020204" pitchFamily="34" charset="0"/>
              <a:buChar char="•"/>
            </a:pPr>
            <a:r>
              <a:rPr lang="en-IN" sz="1400" dirty="0"/>
              <a:t>Data Visualization</a:t>
            </a:r>
          </a:p>
          <a:p>
            <a:pPr marL="285750" lvl="0" indent="-285750">
              <a:buFont typeface="Arial" panose="020B0604020202020204" pitchFamily="34" charset="0"/>
              <a:buChar char="•"/>
            </a:pPr>
            <a:r>
              <a:rPr lang="en-IN" sz="1400" dirty="0"/>
              <a:t>Predictive Analytics</a:t>
            </a:r>
          </a:p>
          <a:p>
            <a:pPr marL="285750" lvl="0" indent="-285750">
              <a:buFont typeface="Arial" panose="020B0604020202020204" pitchFamily="34" charset="0"/>
              <a:buChar char="•"/>
            </a:pPr>
            <a:r>
              <a:rPr lang="en-IN" sz="1400" dirty="0"/>
              <a:t>Customer Analytics</a:t>
            </a:r>
          </a:p>
          <a:p>
            <a:pPr marL="285750" lvl="0" indent="-285750">
              <a:buFont typeface="Arial" panose="020B0604020202020204" pitchFamily="34" charset="0"/>
              <a:buChar char="•"/>
            </a:pPr>
            <a:r>
              <a:rPr lang="en-IN" sz="1400" dirty="0"/>
              <a:t>Channel Analytics</a:t>
            </a:r>
          </a:p>
        </p:txBody>
      </p:sp>
    </p:spTree>
    <p:extLst>
      <p:ext uri="{BB962C8B-B14F-4D97-AF65-F5344CB8AC3E}">
        <p14:creationId xmlns:p14="http://schemas.microsoft.com/office/powerpoint/2010/main" val="301023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nvSpPr>
        <p:spPr>
          <a:xfrm>
            <a:off x="1062878" y="137508"/>
            <a:ext cx="10515600" cy="7083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a:t>Market Intelligence</a:t>
            </a:r>
          </a:p>
        </p:txBody>
      </p:sp>
      <p:sp>
        <p:nvSpPr>
          <p:cNvPr id="76" name="TextBox 75"/>
          <p:cNvSpPr txBox="1"/>
          <p:nvPr/>
        </p:nvSpPr>
        <p:spPr>
          <a:xfrm>
            <a:off x="920138" y="1220930"/>
            <a:ext cx="3738948" cy="400110"/>
          </a:xfrm>
          <a:prstGeom prst="rect">
            <a:avLst/>
          </a:prstGeom>
          <a:solidFill>
            <a:srgbClr val="FFC000"/>
          </a:solidFill>
        </p:spPr>
        <p:txBody>
          <a:bodyPr vert="horz" wrap="square" rtlCol="0">
            <a:spAutoFit/>
          </a:bodyPr>
          <a:lstStyle/>
          <a:p>
            <a:pPr algn="ctr"/>
            <a:r>
              <a:rPr lang="en-US" sz="2000" dirty="0"/>
              <a:t>MARKET INTELLIGENCE TOOLS</a:t>
            </a:r>
          </a:p>
        </p:txBody>
      </p:sp>
      <p:sp>
        <p:nvSpPr>
          <p:cNvPr id="86" name="TextBox 85"/>
          <p:cNvSpPr txBox="1"/>
          <p:nvPr/>
        </p:nvSpPr>
        <p:spPr>
          <a:xfrm>
            <a:off x="7468615" y="1220930"/>
            <a:ext cx="3692870" cy="400110"/>
          </a:xfrm>
          <a:prstGeom prst="rect">
            <a:avLst/>
          </a:prstGeom>
          <a:solidFill>
            <a:srgbClr val="FFC000"/>
          </a:solidFill>
        </p:spPr>
        <p:txBody>
          <a:bodyPr vert="horz" wrap="square" rtlCol="0">
            <a:spAutoFit/>
          </a:bodyPr>
          <a:lstStyle/>
          <a:p>
            <a:r>
              <a:rPr lang="en-IN" sz="2000" dirty="0"/>
              <a:t>MARKET INTELLIGENCE REPORTS</a:t>
            </a:r>
          </a:p>
        </p:txBody>
      </p:sp>
      <p:sp>
        <p:nvSpPr>
          <p:cNvPr id="10" name="Rectangle 9">
            <a:extLst>
              <a:ext uri="{FF2B5EF4-FFF2-40B4-BE49-F238E27FC236}">
                <a16:creationId xmlns:a16="http://schemas.microsoft.com/office/drawing/2014/main" id="{6FD3B6C2-0078-4325-BA51-C82E818E9608}"/>
              </a:ext>
            </a:extLst>
          </p:cNvPr>
          <p:cNvSpPr/>
          <p:nvPr/>
        </p:nvSpPr>
        <p:spPr>
          <a:xfrm>
            <a:off x="420913" y="1897928"/>
            <a:ext cx="5167087" cy="2677656"/>
          </a:xfrm>
          <a:prstGeom prst="rect">
            <a:avLst/>
          </a:prstGeom>
        </p:spPr>
        <p:txBody>
          <a:bodyPr wrap="square">
            <a:spAutoFit/>
          </a:bodyPr>
          <a:lstStyle/>
          <a:p>
            <a:r>
              <a:rPr lang="en-US" sz="1400" b="1" dirty="0"/>
              <a:t>Business and Secondary research  </a:t>
            </a:r>
            <a:r>
              <a:rPr lang="en-US" sz="1400" dirty="0"/>
              <a:t>Syndicated Published Sources: Government and Industrial bodies</a:t>
            </a:r>
          </a:p>
          <a:p>
            <a:endParaRPr lang="en-US" sz="1400" dirty="0"/>
          </a:p>
          <a:p>
            <a:r>
              <a:rPr lang="en-US" sz="1400" b="1" dirty="0"/>
              <a:t>Primary Market Research-Qualitative and Quantitative Surveys</a:t>
            </a:r>
          </a:p>
          <a:p>
            <a:pPr algn="just"/>
            <a:r>
              <a:rPr lang="en-US" sz="1400" dirty="0"/>
              <a:t>Identifying and profiling target segments for sharper focus using attitudinal data layered on the basic demographic data through multivariate cluster analysis and other tools</a:t>
            </a:r>
            <a:endParaRPr lang="en-US" sz="1400" b="1" dirty="0"/>
          </a:p>
          <a:p>
            <a:endParaRPr lang="en-US" sz="1400" b="1" dirty="0"/>
          </a:p>
          <a:p>
            <a:r>
              <a:rPr lang="en-US" sz="1400" b="1" dirty="0"/>
              <a:t>Market and Competitor Surveys</a:t>
            </a:r>
            <a:endParaRPr lang="en-US" sz="1400" dirty="0"/>
          </a:p>
          <a:p>
            <a:r>
              <a:rPr lang="en-US" sz="1400" dirty="0"/>
              <a:t>Mystery audits for channel assessment, store assessment v/s standard operating procedures, competitor information through use of intelligent networks at the ground level.</a:t>
            </a:r>
          </a:p>
        </p:txBody>
      </p:sp>
      <p:sp>
        <p:nvSpPr>
          <p:cNvPr id="11" name="Rectangle 10">
            <a:extLst>
              <a:ext uri="{FF2B5EF4-FFF2-40B4-BE49-F238E27FC236}">
                <a16:creationId xmlns:a16="http://schemas.microsoft.com/office/drawing/2014/main" id="{6AFC3DAF-4F1F-447E-9CB4-5580A4469A2E}"/>
              </a:ext>
            </a:extLst>
          </p:cNvPr>
          <p:cNvSpPr/>
          <p:nvPr/>
        </p:nvSpPr>
        <p:spPr>
          <a:xfrm>
            <a:off x="6487887" y="1713374"/>
            <a:ext cx="5225142" cy="3170099"/>
          </a:xfrm>
          <a:prstGeom prst="rect">
            <a:avLst/>
          </a:prstGeom>
        </p:spPr>
        <p:txBody>
          <a:bodyPr wrap="square">
            <a:spAutoFit/>
          </a:bodyPr>
          <a:lstStyle/>
          <a:p>
            <a:endParaRPr lang="en-US" sz="1400" b="1" dirty="0"/>
          </a:p>
          <a:p>
            <a:r>
              <a:rPr lang="en-US" sz="1400" b="1" dirty="0"/>
              <a:t>Market Opportunity Assessment</a:t>
            </a:r>
          </a:p>
          <a:p>
            <a:r>
              <a:rPr lang="en-US" sz="1400" dirty="0"/>
              <a:t>Size, growth, key segments, attractive segments, market potential, critical success factors</a:t>
            </a:r>
          </a:p>
          <a:p>
            <a:endParaRPr lang="en-US" sz="1400" dirty="0"/>
          </a:p>
          <a:p>
            <a:r>
              <a:rPr lang="en-US" sz="1400" b="1" dirty="0"/>
              <a:t>Competitor Assessment </a:t>
            </a:r>
          </a:p>
          <a:p>
            <a:r>
              <a:rPr lang="en-US" sz="1400" dirty="0"/>
              <a:t>Finding main industry participants, market share, value proposition, SWOT, Evaluating strategies to build an advantage</a:t>
            </a:r>
          </a:p>
          <a:p>
            <a:endParaRPr lang="en-US" sz="1400" dirty="0"/>
          </a:p>
          <a:p>
            <a:r>
              <a:rPr lang="en-US" sz="1400" b="1" dirty="0"/>
              <a:t>Brand Positioning Assessment </a:t>
            </a:r>
          </a:p>
          <a:p>
            <a:r>
              <a:rPr lang="en-US" sz="1400" dirty="0"/>
              <a:t>Gap Analysis, Perceptual Mapping, Brand Health Measurement (Behavior, Perception, Image and Performance), Brand Asset and Equity measurement, Customer Touch Point Experience</a:t>
            </a:r>
          </a:p>
          <a:p>
            <a:r>
              <a:rPr lang="en-US" dirty="0"/>
              <a:t> </a:t>
            </a:r>
          </a:p>
        </p:txBody>
      </p:sp>
    </p:spTree>
    <p:extLst>
      <p:ext uri="{BB962C8B-B14F-4D97-AF65-F5344CB8AC3E}">
        <p14:creationId xmlns:p14="http://schemas.microsoft.com/office/powerpoint/2010/main" val="469827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6105</TotalTime>
  <Words>2126</Words>
  <Application>Microsoft Office PowerPoint</Application>
  <PresentationFormat>Widescreen</PresentationFormat>
  <Paragraphs>234</Paragraphs>
  <Slides>16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Californian FB</vt:lpstr>
      <vt:lpstr>Roboto</vt:lpstr>
      <vt:lpstr>Roboto Black</vt:lpstr>
      <vt:lpstr>Roboto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varief setyawan</dc:creator>
  <cp:lastModifiedBy>Pradeep Agrawal</cp:lastModifiedBy>
  <cp:revision>244</cp:revision>
  <cp:lastPrinted>2020-01-24T07:54:43Z</cp:lastPrinted>
  <dcterms:created xsi:type="dcterms:W3CDTF">2019-07-23T02:53:35Z</dcterms:created>
  <dcterms:modified xsi:type="dcterms:W3CDTF">2020-11-06T06:24:34Z</dcterms:modified>
</cp:coreProperties>
</file>